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9" r:id="rId2"/>
  </p:sldMasterIdLst>
  <p:notesMasterIdLst>
    <p:notesMasterId r:id="rId61"/>
  </p:notesMasterIdLst>
  <p:handoutMasterIdLst>
    <p:handoutMasterId r:id="rId62"/>
  </p:handoutMasterIdLst>
  <p:sldIdLst>
    <p:sldId id="256" r:id="rId3"/>
    <p:sldId id="257" r:id="rId4"/>
    <p:sldId id="260" r:id="rId5"/>
    <p:sldId id="287" r:id="rId6"/>
    <p:sldId id="273" r:id="rId7"/>
    <p:sldId id="283" r:id="rId8"/>
    <p:sldId id="288" r:id="rId9"/>
    <p:sldId id="258" r:id="rId10"/>
    <p:sldId id="282" r:id="rId11"/>
    <p:sldId id="289" r:id="rId12"/>
    <p:sldId id="285" r:id="rId13"/>
    <p:sldId id="286" r:id="rId14"/>
    <p:sldId id="261" r:id="rId15"/>
    <p:sldId id="262" r:id="rId16"/>
    <p:sldId id="284" r:id="rId17"/>
    <p:sldId id="272" r:id="rId18"/>
    <p:sldId id="297" r:id="rId19"/>
    <p:sldId id="298" r:id="rId20"/>
    <p:sldId id="313" r:id="rId21"/>
    <p:sldId id="304" r:id="rId22"/>
    <p:sldId id="299" r:id="rId23"/>
    <p:sldId id="300" r:id="rId24"/>
    <p:sldId id="310" r:id="rId25"/>
    <p:sldId id="301" r:id="rId26"/>
    <p:sldId id="302" r:id="rId27"/>
    <p:sldId id="303" r:id="rId28"/>
    <p:sldId id="305" r:id="rId29"/>
    <p:sldId id="311" r:id="rId30"/>
    <p:sldId id="267" r:id="rId31"/>
    <p:sldId id="271" r:id="rId32"/>
    <p:sldId id="259" r:id="rId33"/>
    <p:sldId id="290" r:id="rId34"/>
    <p:sldId id="291" r:id="rId35"/>
    <p:sldId id="292" r:id="rId36"/>
    <p:sldId id="293" r:id="rId37"/>
    <p:sldId id="294" r:id="rId38"/>
    <p:sldId id="266" r:id="rId39"/>
    <p:sldId id="265" r:id="rId40"/>
    <p:sldId id="269" r:id="rId41"/>
    <p:sldId id="268" r:id="rId42"/>
    <p:sldId id="295" r:id="rId43"/>
    <p:sldId id="296" r:id="rId44"/>
    <p:sldId id="307" r:id="rId45"/>
    <p:sldId id="308" r:id="rId46"/>
    <p:sldId id="309" r:id="rId47"/>
    <p:sldId id="264" r:id="rId48"/>
    <p:sldId id="306" r:id="rId49"/>
    <p:sldId id="270" r:id="rId50"/>
    <p:sldId id="274" r:id="rId51"/>
    <p:sldId id="312" r:id="rId52"/>
    <p:sldId id="275" r:id="rId53"/>
    <p:sldId id="276" r:id="rId54"/>
    <p:sldId id="278" r:id="rId55"/>
    <p:sldId id="263" r:id="rId56"/>
    <p:sldId id="277" r:id="rId57"/>
    <p:sldId id="279" r:id="rId58"/>
    <p:sldId id="280" r:id="rId59"/>
    <p:sldId id="281" r:id="rId6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5458" autoAdjust="0"/>
  </p:normalViewPr>
  <p:slideViewPr>
    <p:cSldViewPr snapToGrid="0">
      <p:cViewPr varScale="1">
        <p:scale>
          <a:sx n="63" d="100"/>
          <a:sy n="63" d="100"/>
        </p:scale>
        <p:origin x="1020" y="78"/>
      </p:cViewPr>
      <p:guideLst/>
    </p:cSldViewPr>
  </p:slideViewPr>
  <p:notesTextViewPr>
    <p:cViewPr>
      <p:scale>
        <a:sx n="1" d="1"/>
        <a:sy n="1" d="1"/>
      </p:scale>
      <p:origin x="0" y="0"/>
    </p:cViewPr>
  </p:notesTextViewPr>
  <p:notesViewPr>
    <p:cSldViewPr snapToGrid="0" showGuides="1">
      <p:cViewPr varScale="1">
        <p:scale>
          <a:sx n="91" d="100"/>
          <a:sy n="91" d="100"/>
        </p:scale>
        <p:origin x="367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0CC970DB-8EE6-4E5B-9CBE-4CA39D1A6EC2}" type="datetimeFigureOut">
              <a:rPr lang="en-US" smtClean="0"/>
              <a:t>12/8/2014</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D355828-8ECA-4525-A47E-5E299A14B1C7}" type="slidenum">
              <a:rPr lang="en-US" smtClean="0"/>
              <a:t>‹#›</a:t>
            </a:fld>
            <a:endParaRPr lang="en-US" dirty="0"/>
          </a:p>
        </p:txBody>
      </p:sp>
    </p:spTree>
    <p:extLst>
      <p:ext uri="{BB962C8B-B14F-4D97-AF65-F5344CB8AC3E}">
        <p14:creationId xmlns:p14="http://schemas.microsoft.com/office/powerpoint/2010/main" val="3451801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034A536-C034-48C3-839F-ED87D66B4675}" type="datetimeFigureOut">
              <a:rPr lang="en-US" smtClean="0"/>
              <a:t>12/8/2014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48D0E6E-B376-4F2D-AF1E-FF4B9633A81A}" type="slidenum">
              <a:rPr lang="en-US" smtClean="0"/>
              <a:t>‹#›</a:t>
            </a:fld>
            <a:endParaRPr lang="en-US"/>
          </a:p>
        </p:txBody>
      </p:sp>
    </p:spTree>
    <p:extLst>
      <p:ext uri="{BB962C8B-B14F-4D97-AF65-F5344CB8AC3E}">
        <p14:creationId xmlns:p14="http://schemas.microsoft.com/office/powerpoint/2010/main" val="85709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1</a:t>
            </a:fld>
            <a:endParaRPr lang="en-US"/>
          </a:p>
        </p:txBody>
      </p:sp>
    </p:spTree>
    <p:extLst>
      <p:ext uri="{BB962C8B-B14F-4D97-AF65-F5344CB8AC3E}">
        <p14:creationId xmlns:p14="http://schemas.microsoft.com/office/powerpoint/2010/main" val="40834562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list is similar</a:t>
            </a:r>
            <a:r>
              <a:rPr lang="en-US" baseline="0" dirty="0" smtClean="0"/>
              <a:t> to a list of effective comprehension strategies, but how they are used makes the difference.  </a:t>
            </a:r>
          </a:p>
          <a:p>
            <a:r>
              <a:rPr lang="en-US" baseline="0" dirty="0" smtClean="0"/>
              <a:t>Do you use any of these strategies while you read?</a:t>
            </a:r>
          </a:p>
          <a:p>
            <a:r>
              <a:rPr lang="en-US" baseline="0" dirty="0" smtClean="0"/>
              <a:t>Not all students have these strategies in their toolkit and we need to be sure we give them these skills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448D0E6E-B376-4F2D-AF1E-FF4B9633A81A}" type="slidenum">
              <a:rPr lang="en-US" smtClean="0"/>
              <a:t>10</a:t>
            </a:fld>
            <a:endParaRPr lang="en-US"/>
          </a:p>
        </p:txBody>
      </p:sp>
    </p:spTree>
    <p:extLst>
      <p:ext uri="{BB962C8B-B14F-4D97-AF65-F5344CB8AC3E}">
        <p14:creationId xmlns:p14="http://schemas.microsoft.com/office/powerpoint/2010/main" val="1251605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Reading is a two pronged approach.</a:t>
            </a:r>
            <a:r>
              <a:rPr lang="en-US" baseline="0" dirty="0" smtClean="0"/>
              <a:t>  It involves cracking the alphabetic code to determine the words and thinking about those words to construct meaning. </a:t>
            </a:r>
          </a:p>
          <a:p>
            <a:r>
              <a:rPr lang="en-US" baseline="0" dirty="0" smtClean="0"/>
              <a:t>The skills on the left hand side are those skills essential to mastering the code and are generally taught in the early primary grade. The basics of beginning reading instruction- taught on a variety of approaches and methods but a certainly the focus of early years.</a:t>
            </a:r>
          </a:p>
          <a:p>
            <a:r>
              <a:rPr lang="en-US" baseline="0" dirty="0" smtClean="0"/>
              <a:t>Often the assumption is made that once the code is mastered, comprehension occurs naturally. However this is true for very few students, various research shows this.    Comprehension actually is a separate aspect of reading, one that requires the same amount of direct instruction and teaching time as the decoding skills.  </a:t>
            </a:r>
          </a:p>
          <a:p>
            <a:r>
              <a:rPr lang="en-US" dirty="0" smtClean="0"/>
              <a:t>Pearson</a:t>
            </a:r>
            <a:r>
              <a:rPr lang="en-US" baseline="0" dirty="0" smtClean="0"/>
              <a:t> and </a:t>
            </a:r>
            <a:r>
              <a:rPr lang="en-US" baseline="0" dirty="0" err="1" smtClean="0"/>
              <a:t>Feilding</a:t>
            </a:r>
            <a:r>
              <a:rPr lang="en-US" baseline="0" dirty="0" smtClean="0"/>
              <a:t>, Stephanie Harvey amongst others state that we need to devote as much time teaching thinking as we do teaching decoding.  Reading instruction can no longer be considered the responsibility of early primary teacher and the ELA teachers. It is the responsibility of all teachers.  All teachers must consider themselves teachers of reading, and reading instruction must continue on throughout all elementary and high-school grades.  Reading isn’t not only words on a page but that those words mean something to them.  </a:t>
            </a:r>
          </a:p>
          <a:p>
            <a:endParaRPr lang="en-US" baseline="0" dirty="0" smtClean="0"/>
          </a:p>
          <a:p>
            <a:r>
              <a:rPr lang="en-US" baseline="0" dirty="0" smtClean="0"/>
              <a:t>So often students don’t develop strategies to deal with not being able to comprehend what they are reading. We need to develop these toolkits so that they are not tuning out and disengaging.</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11</a:t>
            </a:fld>
            <a:endParaRPr lang="en-US"/>
          </a:p>
        </p:txBody>
      </p:sp>
    </p:spTree>
    <p:extLst>
      <p:ext uri="{BB962C8B-B14F-4D97-AF65-F5344CB8AC3E}">
        <p14:creationId xmlns:p14="http://schemas.microsoft.com/office/powerpoint/2010/main" val="167062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the most time on before and after strategies and the least amount of time on the during part BUT this is the GAP. During reading is where comprehension is or occurring or not occurring.  The during reading process is what is missing most often.  </a:t>
            </a:r>
          </a:p>
          <a:p>
            <a:r>
              <a:rPr lang="en-US" baseline="0" dirty="0" smtClean="0"/>
              <a:t>We are filled with the tools and strategies that are needed, we just always access or know how to access them.  That is our job, to help our learners understand what they are </a:t>
            </a:r>
          </a:p>
          <a:p>
            <a:endParaRPr lang="en-US" baseline="0" dirty="0" smtClean="0"/>
          </a:p>
          <a:p>
            <a:r>
              <a:rPr lang="en-US" baseline="0" dirty="0" smtClean="0"/>
              <a:t>During: Post It Note </a:t>
            </a:r>
            <a:r>
              <a:rPr lang="en-US" baseline="0" dirty="0" err="1" smtClean="0"/>
              <a:t>Repsonse</a:t>
            </a:r>
            <a:r>
              <a:rPr lang="en-US" baseline="0" dirty="0" smtClean="0"/>
              <a:t>, coding text</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12</a:t>
            </a:fld>
            <a:endParaRPr lang="en-US"/>
          </a:p>
        </p:txBody>
      </p:sp>
    </p:spTree>
    <p:extLst>
      <p:ext uri="{BB962C8B-B14F-4D97-AF65-F5344CB8AC3E}">
        <p14:creationId xmlns:p14="http://schemas.microsoft.com/office/powerpoint/2010/main" val="1239755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Whatever reading strategies</a:t>
            </a:r>
            <a:r>
              <a:rPr lang="en-US" baseline="0" dirty="0" smtClean="0"/>
              <a:t> you focus on, it is a good idea to overlap this within the school, use the same language </a:t>
            </a:r>
          </a:p>
          <a:p>
            <a:endParaRPr lang="en-US" baseline="0" dirty="0" smtClean="0"/>
          </a:p>
          <a:p>
            <a:r>
              <a:rPr lang="en-US" baseline="0" dirty="0" smtClean="0"/>
              <a:t>The comprehension strategies are only one part of the Balanced Literacy process however. All the other strands need to be attended to as well.</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13</a:t>
            </a:fld>
            <a:endParaRPr lang="en-US"/>
          </a:p>
        </p:txBody>
      </p:sp>
    </p:spTree>
    <p:extLst>
      <p:ext uri="{BB962C8B-B14F-4D97-AF65-F5344CB8AC3E}">
        <p14:creationId xmlns:p14="http://schemas.microsoft.com/office/powerpoint/2010/main" val="3280102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14</a:t>
            </a:fld>
            <a:endParaRPr lang="en-US"/>
          </a:p>
        </p:txBody>
      </p:sp>
    </p:spTree>
    <p:extLst>
      <p:ext uri="{BB962C8B-B14F-4D97-AF65-F5344CB8AC3E}">
        <p14:creationId xmlns:p14="http://schemas.microsoft.com/office/powerpoint/2010/main" val="2840456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15</a:t>
            </a:fld>
            <a:endParaRPr lang="en-US"/>
          </a:p>
        </p:txBody>
      </p:sp>
    </p:spTree>
    <p:extLst>
      <p:ext uri="{BB962C8B-B14F-4D97-AF65-F5344CB8AC3E}">
        <p14:creationId xmlns:p14="http://schemas.microsoft.com/office/powerpoint/2010/main" val="1754421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Everything</a:t>
            </a:r>
            <a:r>
              <a:rPr lang="en-US" baseline="0" dirty="0" smtClean="0"/>
              <a:t> we do connections to our curriculum. Its rooted in this and built upon. The skills are meant to be foundational.  It is important that we experience these skills in authentic applicable ways. </a:t>
            </a:r>
          </a:p>
          <a:p>
            <a:endParaRPr lang="en-US" baseline="0" dirty="0" smtClean="0"/>
          </a:p>
          <a:p>
            <a:r>
              <a:rPr lang="en-US" baseline="0" dirty="0" smtClean="0"/>
              <a:t>When we use reading strategies across subject areas students will be able to make the connections that are needed.  </a:t>
            </a:r>
          </a:p>
          <a:p>
            <a:endParaRPr lang="en-US" baseline="0" dirty="0" smtClean="0"/>
          </a:p>
          <a:p>
            <a:r>
              <a:rPr lang="en-US" baseline="0" dirty="0" smtClean="0"/>
              <a:t>Building background knowledge strategies, connecting,</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16</a:t>
            </a:fld>
            <a:endParaRPr lang="en-US"/>
          </a:p>
        </p:txBody>
      </p:sp>
    </p:spTree>
    <p:extLst>
      <p:ext uri="{BB962C8B-B14F-4D97-AF65-F5344CB8AC3E}">
        <p14:creationId xmlns:p14="http://schemas.microsoft.com/office/powerpoint/2010/main" val="1855786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understanding, experiences create our schema.</a:t>
            </a:r>
          </a:p>
          <a:p>
            <a:endParaRPr lang="en-US" baseline="0" dirty="0" smtClean="0"/>
          </a:p>
          <a:p>
            <a:r>
              <a:rPr lang="en-US" baseline="0" dirty="0" smtClean="0"/>
              <a:t>If I brought up the word Christmas concert, we would have many different kids of schema shared, those teaching </a:t>
            </a:r>
            <a:r>
              <a:rPr lang="en-US" baseline="0" dirty="0" err="1" smtClean="0"/>
              <a:t>highschool</a:t>
            </a:r>
            <a:r>
              <a:rPr lang="en-US" baseline="0" dirty="0" smtClean="0"/>
              <a:t> may not have an understanding of the experience this gives those who do look after this…</a:t>
            </a:r>
          </a:p>
          <a:p>
            <a:endParaRPr lang="en-US" baseline="0" dirty="0" smtClean="0"/>
          </a:p>
          <a:p>
            <a:r>
              <a:rPr lang="en-US" baseline="0" dirty="0" smtClean="0"/>
              <a:t>If we don't build on the existing schema, the students have nothing to connect to and the gaps are created for them before we even start in the learning.</a:t>
            </a:r>
          </a:p>
          <a:p>
            <a:endParaRPr lang="en-US" baseline="0" dirty="0" smtClean="0"/>
          </a:p>
          <a:p>
            <a:r>
              <a:rPr lang="en-US" baseline="0" dirty="0" smtClean="0"/>
              <a:t>A web is an example of a metaphor</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17</a:t>
            </a:fld>
            <a:endParaRPr lang="en-US"/>
          </a:p>
        </p:txBody>
      </p:sp>
    </p:spTree>
    <p:extLst>
      <p:ext uri="{BB962C8B-B14F-4D97-AF65-F5344CB8AC3E}">
        <p14:creationId xmlns:p14="http://schemas.microsoft.com/office/powerpoint/2010/main" val="3474857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18</a:t>
            </a:fld>
            <a:endParaRPr lang="en-US"/>
          </a:p>
        </p:txBody>
      </p:sp>
    </p:spTree>
    <p:extLst>
      <p:ext uri="{BB962C8B-B14F-4D97-AF65-F5344CB8AC3E}">
        <p14:creationId xmlns:p14="http://schemas.microsoft.com/office/powerpoint/2010/main" val="4283883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a couple minutes</a:t>
            </a:r>
            <a:r>
              <a:rPr lang="en-US" baseline="0" dirty="0" smtClean="0"/>
              <a:t> and read the following passage.  </a:t>
            </a:r>
          </a:p>
          <a:p>
            <a:r>
              <a:rPr lang="en-US" dirty="0" smtClean="0"/>
              <a:t>What did you notice about yourself as a reader, your own thinking process?</a:t>
            </a:r>
            <a:r>
              <a:rPr lang="en-US" baseline="0" dirty="0" smtClean="0"/>
              <a:t> How was your comprehension?  Your attitudes or feelings? </a:t>
            </a:r>
          </a:p>
          <a:p>
            <a:endParaRPr lang="en-US" baseline="0" dirty="0" smtClean="0"/>
          </a:p>
          <a:p>
            <a:r>
              <a:rPr lang="en-US" baseline="0" dirty="0" smtClean="0"/>
              <a:t>Did you find it difficult? Was it just words on a page? Was it a bit irritating perhaps? </a:t>
            </a:r>
          </a:p>
          <a:p>
            <a:endParaRPr lang="en-US" baseline="0" dirty="0" smtClean="0"/>
          </a:p>
          <a:p>
            <a:r>
              <a:rPr lang="en-US" baseline="0" dirty="0" smtClean="0"/>
              <a:t>What if I told you it was about cricket?  Does that help your schema somewhat… the game of the British.   Now we can reread… does this make any more sense</a:t>
            </a:r>
            <a:r>
              <a:rPr lang="en-US" baseline="0" dirty="0" smtClean="0"/>
              <a:t>?</a:t>
            </a:r>
          </a:p>
          <a:p>
            <a:r>
              <a:rPr lang="en-US" baseline="0" dirty="0" smtClean="0"/>
              <a:t>As we proceed through the </a:t>
            </a:r>
            <a:r>
              <a:rPr lang="en-US" baseline="0" dirty="0" err="1" smtClean="0"/>
              <a:t>webinare</a:t>
            </a:r>
            <a:r>
              <a:rPr lang="en-US" baseline="0" dirty="0" smtClean="0"/>
              <a:t> lets keep in mind what strategies we used, why and how did we know which ones we </a:t>
            </a:r>
            <a:r>
              <a:rPr lang="en-US" baseline="0" smtClean="0"/>
              <a:t>were using.</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19</a:t>
            </a:fld>
            <a:endParaRPr lang="en-US"/>
          </a:p>
        </p:txBody>
      </p:sp>
    </p:spTree>
    <p:extLst>
      <p:ext uri="{BB962C8B-B14F-4D97-AF65-F5344CB8AC3E}">
        <p14:creationId xmlns:p14="http://schemas.microsoft.com/office/powerpoint/2010/main" val="48582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a:t>
            </a:fld>
            <a:endParaRPr lang="en-US"/>
          </a:p>
        </p:txBody>
      </p:sp>
    </p:spTree>
    <p:extLst>
      <p:ext uri="{BB962C8B-B14F-4D97-AF65-F5344CB8AC3E}">
        <p14:creationId xmlns:p14="http://schemas.microsoft.com/office/powerpoint/2010/main" val="1721872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20</a:t>
            </a:fld>
            <a:endParaRPr lang="en-US"/>
          </a:p>
        </p:txBody>
      </p:sp>
    </p:spTree>
    <p:extLst>
      <p:ext uri="{BB962C8B-B14F-4D97-AF65-F5344CB8AC3E}">
        <p14:creationId xmlns:p14="http://schemas.microsoft.com/office/powerpoint/2010/main" val="4282554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21</a:t>
            </a:fld>
            <a:endParaRPr lang="en-US"/>
          </a:p>
        </p:txBody>
      </p:sp>
    </p:spTree>
    <p:extLst>
      <p:ext uri="{BB962C8B-B14F-4D97-AF65-F5344CB8AC3E}">
        <p14:creationId xmlns:p14="http://schemas.microsoft.com/office/powerpoint/2010/main" val="3759475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22</a:t>
            </a:fld>
            <a:endParaRPr lang="en-US"/>
          </a:p>
        </p:txBody>
      </p:sp>
    </p:spTree>
    <p:extLst>
      <p:ext uri="{BB962C8B-B14F-4D97-AF65-F5344CB8AC3E}">
        <p14:creationId xmlns:p14="http://schemas.microsoft.com/office/powerpoint/2010/main" val="2392998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23</a:t>
            </a:fld>
            <a:endParaRPr lang="en-US"/>
          </a:p>
        </p:txBody>
      </p:sp>
    </p:spTree>
    <p:extLst>
      <p:ext uri="{BB962C8B-B14F-4D97-AF65-F5344CB8AC3E}">
        <p14:creationId xmlns:p14="http://schemas.microsoft.com/office/powerpoint/2010/main" val="3270877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24</a:t>
            </a:fld>
            <a:endParaRPr lang="en-US"/>
          </a:p>
        </p:txBody>
      </p:sp>
    </p:spTree>
    <p:extLst>
      <p:ext uri="{BB962C8B-B14F-4D97-AF65-F5344CB8AC3E}">
        <p14:creationId xmlns:p14="http://schemas.microsoft.com/office/powerpoint/2010/main" val="1704262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Bloom’s is</a:t>
            </a:r>
            <a:r>
              <a:rPr lang="en-US" baseline="0" dirty="0" smtClean="0"/>
              <a:t> not meant to be experienced in a linear way, we don’t need the knowledge always first to begin, sometimes we need the questions,</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25</a:t>
            </a:fld>
            <a:endParaRPr lang="en-US"/>
          </a:p>
        </p:txBody>
      </p:sp>
    </p:spTree>
    <p:extLst>
      <p:ext uri="{BB962C8B-B14F-4D97-AF65-F5344CB8AC3E}">
        <p14:creationId xmlns:p14="http://schemas.microsoft.com/office/powerpoint/2010/main" val="6629966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26</a:t>
            </a:fld>
            <a:endParaRPr lang="en-US"/>
          </a:p>
        </p:txBody>
      </p:sp>
    </p:spTree>
    <p:extLst>
      <p:ext uri="{BB962C8B-B14F-4D97-AF65-F5344CB8AC3E}">
        <p14:creationId xmlns:p14="http://schemas.microsoft.com/office/powerpoint/2010/main" val="4093594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765"/>
              </a:spcAft>
              <a:buClr>
                <a:schemeClr val="dk1"/>
              </a:buClr>
              <a:buSzPct val="100000"/>
            </a:pPr>
            <a:r>
              <a:rPr lang="en" b="1" dirty="0" smtClean="0">
                <a:solidFill>
                  <a:srgbClr val="2296BC"/>
                </a:solidFill>
              </a:rPr>
              <a:t>A change in thinking- What did you think the story was going to be about? What was your change in thinking?</a:t>
            </a:r>
          </a:p>
          <a:p>
            <a:pPr>
              <a:lnSpc>
                <a:spcPct val="115000"/>
              </a:lnSpc>
              <a:spcAft>
                <a:spcPts val="1765"/>
              </a:spcAft>
              <a:buClr>
                <a:schemeClr val="dk1"/>
              </a:buClr>
              <a:buSzPct val="100000"/>
            </a:pPr>
            <a:r>
              <a:rPr lang="en" b="1" dirty="0" smtClean="0">
                <a:solidFill>
                  <a:srgbClr val="2296BC"/>
                </a:solidFill>
              </a:rPr>
              <a:t>CSI- Making Thinking Visible</a:t>
            </a:r>
          </a:p>
          <a:p>
            <a:pPr>
              <a:lnSpc>
                <a:spcPct val="115000"/>
              </a:lnSpc>
              <a:spcAft>
                <a:spcPts val="1765"/>
              </a:spcAft>
              <a:buClr>
                <a:schemeClr val="dk1"/>
              </a:buClr>
              <a:buSzPct val="100000"/>
            </a:pPr>
            <a:r>
              <a:rPr lang="en" b="1" dirty="0" smtClean="0">
                <a:solidFill>
                  <a:srgbClr val="2296BC"/>
                </a:solidFill>
              </a:rPr>
              <a:t>The main idea of the story was about a memory- alzheimer's, how did experiencing this story change or help in your thinking of the topic?</a:t>
            </a:r>
          </a:p>
          <a:p>
            <a:pPr>
              <a:lnSpc>
                <a:spcPct val="115000"/>
              </a:lnSpc>
              <a:spcAft>
                <a:spcPts val="1765"/>
              </a:spcAft>
              <a:buClr>
                <a:schemeClr val="dk1"/>
              </a:buClr>
              <a:buSzPct val="100000"/>
            </a:pPr>
            <a:r>
              <a:rPr lang="en" b="1" dirty="0" smtClean="0">
                <a:solidFill>
                  <a:srgbClr val="2296BC"/>
                </a:solidFill>
              </a:rPr>
              <a:t>Summarizing and Synthesizing: What's the Difference?Summarizing is part of synthesizing but usually based on what is read, not interpreted. Summarizing is really 2 dimensional- information from the text made smaller; synthesizing is 3 dimensional- key points+reader’s thinking + new thinking because of it.</a:t>
            </a:r>
          </a:p>
          <a:p>
            <a:pPr>
              <a:lnSpc>
                <a:spcPct val="115000"/>
              </a:lnSpc>
              <a:spcAft>
                <a:spcPts val="1765"/>
              </a:spcAft>
              <a:buClr>
                <a:schemeClr val="dk1"/>
              </a:buClr>
              <a:buSzPct val="100000"/>
            </a:pPr>
            <a:r>
              <a:rPr lang="en" b="1" dirty="0" smtClean="0">
                <a:solidFill>
                  <a:srgbClr val="2296BC"/>
                </a:solidFill>
              </a:rPr>
              <a:t>When we synthesis we add another layer to our thinking, our background, and our experiences,</a:t>
            </a:r>
          </a:p>
          <a:p>
            <a:pPr>
              <a:lnSpc>
                <a:spcPct val="143181"/>
              </a:lnSpc>
              <a:spcAft>
                <a:spcPts val="1142"/>
              </a:spcAft>
            </a:pPr>
            <a:r>
              <a:rPr lang="en" dirty="0" smtClean="0">
                <a:solidFill>
                  <a:srgbClr val="333333"/>
                </a:solidFill>
              </a:rPr>
              <a:t>Summarizing and synthesizing are two important reading comprehension strategies. They’re also skills that students struggle with and often confuse despite the differences. In this article, we review the two skills, discuss the differences between them, and highlight activities that can be used to support students as they develop when readers summarize, they “identify key elements and condense important information into their own words during and after reading to solidify meaning.”proficiency with them</a:t>
            </a:r>
          </a:p>
          <a:p>
            <a:pPr>
              <a:lnSpc>
                <a:spcPct val="115000"/>
              </a:lnSpc>
              <a:spcBef>
                <a:spcPts val="1558"/>
              </a:spcBef>
            </a:pPr>
            <a:r>
              <a:rPr lang="en" sz="1800" b="1" dirty="0">
                <a:solidFill>
                  <a:srgbClr val="2296BC"/>
                </a:solidFill>
              </a:rPr>
              <a:t>SYNTHESIZING</a:t>
            </a:r>
          </a:p>
          <a:p>
            <a:pPr>
              <a:lnSpc>
                <a:spcPct val="143181"/>
              </a:lnSpc>
              <a:spcAft>
                <a:spcPts val="1142"/>
              </a:spcAft>
            </a:pPr>
            <a:r>
              <a:rPr lang="en" dirty="0" smtClean="0">
                <a:solidFill>
                  <a:srgbClr val="333333"/>
                </a:solidFill>
              </a:rPr>
              <a:t>Synthesizing takes the process of summarizing one step further. Instead of just restating the important points from text, synthesizing involves combining ideas and allowing an evolving understanding of text. Into the Book defines synthesizing as “[creating] original insights, perspectives, and understandings by reflecting on text(s) and merging elements from text and existing schema.” For students, the site provides the simpler “Put pieces together to see them in a new way.”</a:t>
            </a:r>
          </a:p>
          <a:p>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27</a:t>
            </a:fld>
            <a:endParaRPr lang="en-US"/>
          </a:p>
        </p:txBody>
      </p:sp>
    </p:spTree>
    <p:extLst>
      <p:ext uri="{BB962C8B-B14F-4D97-AF65-F5344CB8AC3E}">
        <p14:creationId xmlns:p14="http://schemas.microsoft.com/office/powerpoint/2010/main" val="20567134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28</a:t>
            </a:fld>
            <a:endParaRPr lang="en-US"/>
          </a:p>
        </p:txBody>
      </p:sp>
    </p:spTree>
    <p:extLst>
      <p:ext uri="{BB962C8B-B14F-4D97-AF65-F5344CB8AC3E}">
        <p14:creationId xmlns:p14="http://schemas.microsoft.com/office/powerpoint/2010/main" val="1857766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29</a:t>
            </a:fld>
            <a:endParaRPr lang="en-US"/>
          </a:p>
        </p:txBody>
      </p:sp>
    </p:spTree>
    <p:extLst>
      <p:ext uri="{BB962C8B-B14F-4D97-AF65-F5344CB8AC3E}">
        <p14:creationId xmlns:p14="http://schemas.microsoft.com/office/powerpoint/2010/main" val="3085981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a:t>
            </a:fld>
            <a:endParaRPr lang="en-US"/>
          </a:p>
        </p:txBody>
      </p:sp>
    </p:spTree>
    <p:extLst>
      <p:ext uri="{BB962C8B-B14F-4D97-AF65-F5344CB8AC3E}">
        <p14:creationId xmlns:p14="http://schemas.microsoft.com/office/powerpoint/2010/main" val="4090501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30</a:t>
            </a:fld>
            <a:endParaRPr lang="en-US"/>
          </a:p>
        </p:txBody>
      </p:sp>
    </p:spTree>
    <p:extLst>
      <p:ext uri="{BB962C8B-B14F-4D97-AF65-F5344CB8AC3E}">
        <p14:creationId xmlns:p14="http://schemas.microsoft.com/office/powerpoint/2010/main" val="654847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31</a:t>
            </a:fld>
            <a:endParaRPr lang="en-US"/>
          </a:p>
        </p:txBody>
      </p:sp>
    </p:spTree>
    <p:extLst>
      <p:ext uri="{BB962C8B-B14F-4D97-AF65-F5344CB8AC3E}">
        <p14:creationId xmlns:p14="http://schemas.microsoft.com/office/powerpoint/2010/main" val="28052743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32</a:t>
            </a:fld>
            <a:endParaRPr lang="en-US"/>
          </a:p>
        </p:txBody>
      </p:sp>
    </p:spTree>
    <p:extLst>
      <p:ext uri="{BB962C8B-B14F-4D97-AF65-F5344CB8AC3E}">
        <p14:creationId xmlns:p14="http://schemas.microsoft.com/office/powerpoint/2010/main" val="4200216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dirty="0"/>
              <a:t>This may be referred to as the Cornell note taking system.  The key is the connections and engagement to text.</a:t>
            </a:r>
          </a:p>
          <a:p>
            <a:pPr fontAlgn="t"/>
            <a:r>
              <a:rPr lang="en-US" dirty="0"/>
              <a:t>In the first column, students should choose a quote or situation from the text that they can relate/react to.</a:t>
            </a:r>
          </a:p>
          <a:p>
            <a:pPr fontAlgn="t"/>
            <a:r>
              <a:rPr lang="en-US" dirty="0"/>
              <a:t>In the second column, students should record their thoughts or reaction.</a:t>
            </a:r>
          </a:p>
          <a:p>
            <a:r>
              <a:rPr lang="en-US" dirty="0"/>
              <a:t>Reinforce the fact that the thoughts/reactions that students record should make a connection between the text and themselves (text-to-self), another text (text-to-text), or the world (text-to-world).  Use chart paper or SMART board to model the process so that all students can see your reactions and reflections and follow along as you complete the Double-Entry Journal.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33</a:t>
            </a:fld>
            <a:endParaRPr lang="en-US"/>
          </a:p>
        </p:txBody>
      </p:sp>
    </p:spTree>
    <p:extLst>
      <p:ext uri="{BB962C8B-B14F-4D97-AF65-F5344CB8AC3E}">
        <p14:creationId xmlns:p14="http://schemas.microsoft.com/office/powerpoint/2010/main" val="2823217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34</a:t>
            </a:fld>
            <a:endParaRPr lang="en-US"/>
          </a:p>
        </p:txBody>
      </p:sp>
    </p:spTree>
    <p:extLst>
      <p:ext uri="{BB962C8B-B14F-4D97-AF65-F5344CB8AC3E}">
        <p14:creationId xmlns:p14="http://schemas.microsoft.com/office/powerpoint/2010/main" val="25279727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Struggling readers often see reading as simply</a:t>
            </a:r>
            <a:r>
              <a:rPr lang="en-US" baseline="0" dirty="0" smtClean="0"/>
              <a:t> taking in words, hoping they “receive” the “correct” meaning from the text. They aren’t aware that good reading requires a lot of inferring- going beyond the literal information presented and using inference to teach out its implications,</a:t>
            </a:r>
          </a:p>
          <a:p>
            <a:endParaRPr lang="en-US" baseline="0" dirty="0" smtClean="0"/>
          </a:p>
          <a:p>
            <a:r>
              <a:rPr lang="en-US" baseline="0" dirty="0" smtClean="0"/>
              <a:t>By identifying the words in text that inspired their interpretations, thus understanding them or learning these struggling readers to revise and improve their thinking.</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35</a:t>
            </a:fld>
            <a:endParaRPr lang="en-US"/>
          </a:p>
        </p:txBody>
      </p:sp>
    </p:spTree>
    <p:extLst>
      <p:ext uri="{BB962C8B-B14F-4D97-AF65-F5344CB8AC3E}">
        <p14:creationId xmlns:p14="http://schemas.microsoft.com/office/powerpoint/2010/main" val="26000603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and After Strategy</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36</a:t>
            </a:fld>
            <a:endParaRPr lang="en-US"/>
          </a:p>
        </p:txBody>
      </p:sp>
    </p:spTree>
    <p:extLst>
      <p:ext uri="{BB962C8B-B14F-4D97-AF65-F5344CB8AC3E}">
        <p14:creationId xmlns:p14="http://schemas.microsoft.com/office/powerpoint/2010/main" val="20886327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37</a:t>
            </a:fld>
            <a:endParaRPr lang="en-US"/>
          </a:p>
        </p:txBody>
      </p:sp>
    </p:spTree>
    <p:extLst>
      <p:ext uri="{BB962C8B-B14F-4D97-AF65-F5344CB8AC3E}">
        <p14:creationId xmlns:p14="http://schemas.microsoft.com/office/powerpoint/2010/main" val="12860885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38</a:t>
            </a:fld>
            <a:endParaRPr lang="en-US"/>
          </a:p>
        </p:txBody>
      </p:sp>
    </p:spTree>
    <p:extLst>
      <p:ext uri="{BB962C8B-B14F-4D97-AF65-F5344CB8AC3E}">
        <p14:creationId xmlns:p14="http://schemas.microsoft.com/office/powerpoint/2010/main" val="3878931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39</a:t>
            </a:fld>
            <a:endParaRPr lang="en-US"/>
          </a:p>
        </p:txBody>
      </p:sp>
    </p:spTree>
    <p:extLst>
      <p:ext uri="{BB962C8B-B14F-4D97-AF65-F5344CB8AC3E}">
        <p14:creationId xmlns:p14="http://schemas.microsoft.com/office/powerpoint/2010/main" val="3386504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a couple minutes</a:t>
            </a:r>
            <a:r>
              <a:rPr lang="en-US" baseline="0" dirty="0" smtClean="0"/>
              <a:t> and read the following passage.  </a:t>
            </a:r>
          </a:p>
          <a:p>
            <a:r>
              <a:rPr lang="en-US" dirty="0" smtClean="0"/>
              <a:t>What did you notice about yourself as a reader, your own thinking process?</a:t>
            </a:r>
            <a:r>
              <a:rPr lang="en-US" baseline="0" dirty="0" smtClean="0"/>
              <a:t> How was your comprehension?  Your attitudes or feelings? </a:t>
            </a:r>
          </a:p>
          <a:p>
            <a:endParaRPr lang="en-US" baseline="0" dirty="0" smtClean="0"/>
          </a:p>
          <a:p>
            <a:r>
              <a:rPr lang="en-US" baseline="0" dirty="0" smtClean="0"/>
              <a:t>Did you find it difficult? Was it just words on a page? Was it a bit irritating perhaps? </a:t>
            </a:r>
          </a:p>
          <a:p>
            <a:endParaRPr lang="en-US" baseline="0" dirty="0" smtClean="0"/>
          </a:p>
          <a:p>
            <a:r>
              <a:rPr lang="en-US" baseline="0" dirty="0" smtClean="0"/>
              <a:t>What if I told you it was about cricket?  Does that help your schema somewhat… the game of the British.   Now we can reread… does this make any more sense</a:t>
            </a:r>
            <a:r>
              <a:rPr lang="en-US" baseline="0" dirty="0" smtClean="0"/>
              <a:t>?</a:t>
            </a:r>
          </a:p>
          <a:p>
            <a:r>
              <a:rPr lang="en-US" baseline="0" dirty="0" smtClean="0"/>
              <a:t>As we proceed through the </a:t>
            </a:r>
            <a:r>
              <a:rPr lang="en-US" baseline="0" dirty="0" err="1" smtClean="0"/>
              <a:t>webinare</a:t>
            </a:r>
            <a:r>
              <a:rPr lang="en-US" baseline="0" dirty="0" smtClean="0"/>
              <a:t> lets keep in mind what strategies we used, why and how did we know which ones we were using.</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4</a:t>
            </a:fld>
            <a:endParaRPr lang="en-US"/>
          </a:p>
        </p:txBody>
      </p:sp>
    </p:spTree>
    <p:extLst>
      <p:ext uri="{BB962C8B-B14F-4D97-AF65-F5344CB8AC3E}">
        <p14:creationId xmlns:p14="http://schemas.microsoft.com/office/powerpoint/2010/main" val="38562358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40</a:t>
            </a:fld>
            <a:endParaRPr lang="en-US"/>
          </a:p>
        </p:txBody>
      </p:sp>
    </p:spTree>
    <p:extLst>
      <p:ext uri="{BB962C8B-B14F-4D97-AF65-F5344CB8AC3E}">
        <p14:creationId xmlns:p14="http://schemas.microsoft.com/office/powerpoint/2010/main" val="25522030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41</a:t>
            </a:fld>
            <a:endParaRPr lang="en-US"/>
          </a:p>
        </p:txBody>
      </p:sp>
    </p:spTree>
    <p:extLst>
      <p:ext uri="{BB962C8B-B14F-4D97-AF65-F5344CB8AC3E}">
        <p14:creationId xmlns:p14="http://schemas.microsoft.com/office/powerpoint/2010/main" val="3815960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42</a:t>
            </a:fld>
            <a:endParaRPr lang="en-US"/>
          </a:p>
        </p:txBody>
      </p:sp>
    </p:spTree>
    <p:extLst>
      <p:ext uri="{BB962C8B-B14F-4D97-AF65-F5344CB8AC3E}">
        <p14:creationId xmlns:p14="http://schemas.microsoft.com/office/powerpoint/2010/main" val="4701414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43</a:t>
            </a:fld>
            <a:endParaRPr lang="en-US"/>
          </a:p>
        </p:txBody>
      </p:sp>
    </p:spTree>
    <p:extLst>
      <p:ext uri="{BB962C8B-B14F-4D97-AF65-F5344CB8AC3E}">
        <p14:creationId xmlns:p14="http://schemas.microsoft.com/office/powerpoint/2010/main" val="3977807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taken from</a:t>
            </a:r>
            <a:r>
              <a:rPr lang="en-US" baseline="0" dirty="0" smtClean="0"/>
              <a:t> the book, Note and Notice by </a:t>
            </a:r>
            <a:r>
              <a:rPr lang="en-US" baseline="0" dirty="0" err="1" smtClean="0"/>
              <a:t>Kylene</a:t>
            </a:r>
            <a:r>
              <a:rPr lang="en-US" baseline="0" dirty="0" smtClean="0"/>
              <a:t> </a:t>
            </a:r>
            <a:r>
              <a:rPr lang="en-US" baseline="0" dirty="0" err="1" smtClean="0"/>
              <a:t>Beeers</a:t>
            </a:r>
            <a:r>
              <a:rPr lang="en-US" baseline="0" dirty="0" smtClean="0"/>
              <a:t> and </a:t>
            </a:r>
            <a:r>
              <a:rPr lang="en-US" baseline="0" dirty="0" err="1" smtClean="0"/>
              <a:t>Rober</a:t>
            </a:r>
            <a:r>
              <a:rPr lang="en-US" baseline="0" dirty="0" smtClean="0"/>
              <a:t> E. </a:t>
            </a:r>
            <a:r>
              <a:rPr lang="en-US" baseline="0" dirty="0" err="1" smtClean="0"/>
              <a:t>Probst</a:t>
            </a:r>
            <a:endParaRPr lang="en-US" baseline="0" dirty="0" smtClean="0"/>
          </a:p>
          <a:p>
            <a:endParaRPr lang="en-US" baseline="0" dirty="0" smtClean="0"/>
          </a:p>
          <a:p>
            <a:r>
              <a:rPr lang="en-US" baseline="0" dirty="0" smtClean="0"/>
              <a:t>I will recreate the templates as I am allowed and post them on the reading strategies wiki.</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44</a:t>
            </a:fld>
            <a:endParaRPr lang="en-US"/>
          </a:p>
        </p:txBody>
      </p:sp>
    </p:spTree>
    <p:extLst>
      <p:ext uri="{BB962C8B-B14F-4D97-AF65-F5344CB8AC3E}">
        <p14:creationId xmlns:p14="http://schemas.microsoft.com/office/powerpoint/2010/main" val="3030567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45</a:t>
            </a:fld>
            <a:endParaRPr lang="en-US"/>
          </a:p>
        </p:txBody>
      </p:sp>
    </p:spTree>
    <p:extLst>
      <p:ext uri="{BB962C8B-B14F-4D97-AF65-F5344CB8AC3E}">
        <p14:creationId xmlns:p14="http://schemas.microsoft.com/office/powerpoint/2010/main" val="34074870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46</a:t>
            </a:fld>
            <a:endParaRPr lang="en-US"/>
          </a:p>
        </p:txBody>
      </p:sp>
    </p:spTree>
    <p:extLst>
      <p:ext uri="{BB962C8B-B14F-4D97-AF65-F5344CB8AC3E}">
        <p14:creationId xmlns:p14="http://schemas.microsoft.com/office/powerpoint/2010/main" val="1599152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47</a:t>
            </a:fld>
            <a:endParaRPr lang="en-US"/>
          </a:p>
        </p:txBody>
      </p:sp>
    </p:spTree>
    <p:extLst>
      <p:ext uri="{BB962C8B-B14F-4D97-AF65-F5344CB8AC3E}">
        <p14:creationId xmlns:p14="http://schemas.microsoft.com/office/powerpoint/2010/main" val="23461501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48</a:t>
            </a:fld>
            <a:endParaRPr lang="en-US"/>
          </a:p>
        </p:txBody>
      </p:sp>
    </p:spTree>
    <p:extLst>
      <p:ext uri="{BB962C8B-B14F-4D97-AF65-F5344CB8AC3E}">
        <p14:creationId xmlns:p14="http://schemas.microsoft.com/office/powerpoint/2010/main" val="18965555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49</a:t>
            </a:fld>
            <a:endParaRPr lang="en-US"/>
          </a:p>
        </p:txBody>
      </p:sp>
    </p:spTree>
    <p:extLst>
      <p:ext uri="{BB962C8B-B14F-4D97-AF65-F5344CB8AC3E}">
        <p14:creationId xmlns:p14="http://schemas.microsoft.com/office/powerpoint/2010/main" val="1633351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a:t>
            </a:fld>
            <a:endParaRPr lang="en-US"/>
          </a:p>
        </p:txBody>
      </p:sp>
    </p:spTree>
    <p:extLst>
      <p:ext uri="{BB962C8B-B14F-4D97-AF65-F5344CB8AC3E}">
        <p14:creationId xmlns:p14="http://schemas.microsoft.com/office/powerpoint/2010/main" val="10155426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51</a:t>
            </a:fld>
            <a:endParaRPr lang="en-US"/>
          </a:p>
        </p:txBody>
      </p:sp>
    </p:spTree>
    <p:extLst>
      <p:ext uri="{BB962C8B-B14F-4D97-AF65-F5344CB8AC3E}">
        <p14:creationId xmlns:p14="http://schemas.microsoft.com/office/powerpoint/2010/main" val="10494704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52</a:t>
            </a:fld>
            <a:endParaRPr lang="en-US"/>
          </a:p>
        </p:txBody>
      </p:sp>
    </p:spTree>
    <p:extLst>
      <p:ext uri="{BB962C8B-B14F-4D97-AF65-F5344CB8AC3E}">
        <p14:creationId xmlns:p14="http://schemas.microsoft.com/office/powerpoint/2010/main" val="12985245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53</a:t>
            </a:fld>
            <a:endParaRPr lang="en-US"/>
          </a:p>
        </p:txBody>
      </p:sp>
    </p:spTree>
    <p:extLst>
      <p:ext uri="{BB962C8B-B14F-4D97-AF65-F5344CB8AC3E}">
        <p14:creationId xmlns:p14="http://schemas.microsoft.com/office/powerpoint/2010/main" val="34210728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54</a:t>
            </a:fld>
            <a:endParaRPr lang="en-US"/>
          </a:p>
        </p:txBody>
      </p:sp>
    </p:spTree>
    <p:extLst>
      <p:ext uri="{BB962C8B-B14F-4D97-AF65-F5344CB8AC3E}">
        <p14:creationId xmlns:p14="http://schemas.microsoft.com/office/powerpoint/2010/main" val="21929284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55</a:t>
            </a:fld>
            <a:endParaRPr lang="en-US"/>
          </a:p>
        </p:txBody>
      </p:sp>
    </p:spTree>
    <p:extLst>
      <p:ext uri="{BB962C8B-B14F-4D97-AF65-F5344CB8AC3E}">
        <p14:creationId xmlns:p14="http://schemas.microsoft.com/office/powerpoint/2010/main" val="19287496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Shape 533"/>
          <p:cNvSpPr>
            <a:spLocks noGrp="1" noRot="1" noChangeAspect="1"/>
          </p:cNvSpPr>
          <p:nvPr>
            <p:ph type="sldImg" idx="2"/>
          </p:nvPr>
        </p:nvSpPr>
        <p:spPr>
          <a:xfrm>
            <a:off x="431800" y="708025"/>
            <a:ext cx="6302375" cy="35448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34" name="Shape 534"/>
          <p:cNvSpPr txBox="1">
            <a:spLocks noGrp="1"/>
          </p:cNvSpPr>
          <p:nvPr>
            <p:ph type="body" idx="1"/>
          </p:nvPr>
        </p:nvSpPr>
        <p:spPr>
          <a:xfrm>
            <a:off x="716620" y="4489387"/>
            <a:ext cx="5732948" cy="4253103"/>
          </a:xfrm>
          <a:prstGeom prst="rect">
            <a:avLst/>
          </a:prstGeom>
        </p:spPr>
        <p:txBody>
          <a:bodyPr lIns="94932" tIns="94932" rIns="94932" bIns="94932" anchor="t" anchorCtr="0">
            <a:noAutofit/>
          </a:bodyPr>
          <a:lstStyle/>
          <a:p>
            <a:endParaRPr/>
          </a:p>
        </p:txBody>
      </p:sp>
    </p:spTree>
    <p:extLst>
      <p:ext uri="{BB962C8B-B14F-4D97-AF65-F5344CB8AC3E}">
        <p14:creationId xmlns:p14="http://schemas.microsoft.com/office/powerpoint/2010/main" val="17522738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57</a:t>
            </a:fld>
            <a:endParaRPr lang="en-US"/>
          </a:p>
        </p:txBody>
      </p:sp>
    </p:spTree>
    <p:extLst>
      <p:ext uri="{BB962C8B-B14F-4D97-AF65-F5344CB8AC3E}">
        <p14:creationId xmlns:p14="http://schemas.microsoft.com/office/powerpoint/2010/main" val="29504860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58</a:t>
            </a:fld>
            <a:endParaRPr lang="en-US"/>
          </a:p>
        </p:txBody>
      </p:sp>
    </p:spTree>
    <p:extLst>
      <p:ext uri="{BB962C8B-B14F-4D97-AF65-F5344CB8AC3E}">
        <p14:creationId xmlns:p14="http://schemas.microsoft.com/office/powerpoint/2010/main" val="1139994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431800" y="708025"/>
            <a:ext cx="6302375" cy="35448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41" name="Shape 341"/>
          <p:cNvSpPr txBox="1">
            <a:spLocks noGrp="1"/>
          </p:cNvSpPr>
          <p:nvPr>
            <p:ph type="body" idx="1"/>
          </p:nvPr>
        </p:nvSpPr>
        <p:spPr>
          <a:xfrm>
            <a:off x="716620" y="4489387"/>
            <a:ext cx="5732948" cy="4253103"/>
          </a:xfrm>
          <a:prstGeom prst="rect">
            <a:avLst/>
          </a:prstGeom>
        </p:spPr>
        <p:txBody>
          <a:bodyPr lIns="94932" tIns="94932" rIns="94932" bIns="94932" anchor="t" anchorCtr="0">
            <a:noAutofit/>
          </a:bodyPr>
          <a:lstStyle/>
          <a:p>
            <a:endParaRPr lang="en" dirty="0">
              <a:solidFill>
                <a:schemeClr val="dk1"/>
              </a:solidFill>
            </a:endParaRPr>
          </a:p>
        </p:txBody>
      </p:sp>
    </p:spTree>
    <p:extLst>
      <p:ext uri="{BB962C8B-B14F-4D97-AF65-F5344CB8AC3E}">
        <p14:creationId xmlns:p14="http://schemas.microsoft.com/office/powerpoint/2010/main" val="871251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some common threads</a:t>
            </a:r>
            <a:r>
              <a:rPr lang="en-US" baseline="0" dirty="0" smtClean="0"/>
              <a:t> that I will try to weave throughout this webinar to build upon and explore. The goal for me is to help us realize that reading is complex and we all are responsible to understand the reading process so that it can be built upon in all classrooms.</a:t>
            </a:r>
            <a:endParaRPr lang="en-US" dirty="0"/>
          </a:p>
        </p:txBody>
      </p:sp>
      <p:sp>
        <p:nvSpPr>
          <p:cNvPr id="4" name="Slide Number Placeholder 3"/>
          <p:cNvSpPr>
            <a:spLocks noGrp="1"/>
          </p:cNvSpPr>
          <p:nvPr>
            <p:ph type="sldNum" sz="quarter" idx="10"/>
          </p:nvPr>
        </p:nvSpPr>
        <p:spPr/>
        <p:txBody>
          <a:bodyPr/>
          <a:lstStyle/>
          <a:p>
            <a:fld id="{448D0E6E-B376-4F2D-AF1E-FF4B9633A81A}" type="slidenum">
              <a:rPr lang="en-US" smtClean="0"/>
              <a:t>7</a:t>
            </a:fld>
            <a:endParaRPr lang="en-US"/>
          </a:p>
        </p:txBody>
      </p:sp>
    </p:spTree>
    <p:extLst>
      <p:ext uri="{BB962C8B-B14F-4D97-AF65-F5344CB8AC3E}">
        <p14:creationId xmlns:p14="http://schemas.microsoft.com/office/powerpoint/2010/main" val="2067853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8</a:t>
            </a:fld>
            <a:endParaRPr lang="en-US"/>
          </a:p>
        </p:txBody>
      </p:sp>
    </p:spTree>
    <p:extLst>
      <p:ext uri="{BB962C8B-B14F-4D97-AF65-F5344CB8AC3E}">
        <p14:creationId xmlns:p14="http://schemas.microsoft.com/office/powerpoint/2010/main" val="1182704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8D0E6E-B376-4F2D-AF1E-FF4B9633A81A}" type="slidenum">
              <a:rPr lang="en-US" smtClean="0"/>
              <a:t>9</a:t>
            </a:fld>
            <a:endParaRPr lang="en-US"/>
          </a:p>
        </p:txBody>
      </p:sp>
    </p:spTree>
    <p:extLst>
      <p:ext uri="{BB962C8B-B14F-4D97-AF65-F5344CB8AC3E}">
        <p14:creationId xmlns:p14="http://schemas.microsoft.com/office/powerpoint/2010/main" val="3008228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818408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536945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756790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655676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29600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2207666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2211877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5368671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609600" y="274637"/>
            <a:ext cx="9172800" cy="11432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4" name="Shape 44"/>
          <p:cNvSpPr txBox="1">
            <a:spLocks noGrp="1"/>
          </p:cNvSpPr>
          <p:nvPr>
            <p:ph type="body" idx="1"/>
          </p:nvPr>
        </p:nvSpPr>
        <p:spPr>
          <a:xfrm>
            <a:off x="609600" y="1600200"/>
            <a:ext cx="10972800" cy="48404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5" name="Shape 45"/>
          <p:cNvSpPr/>
          <p:nvPr/>
        </p:nvSpPr>
        <p:spPr>
          <a:xfrm>
            <a:off x="9886948" y="0"/>
            <a:ext cx="2074333" cy="816301"/>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899999" scaled="0"/>
          </a:gradFill>
          <a:ln>
            <a:noFill/>
          </a:ln>
        </p:spPr>
        <p:txBody>
          <a:bodyPr lIns="121900" tIns="60933" rIns="121900" bIns="60933" anchor="t" anchorCtr="0">
            <a:noAutofit/>
          </a:bodyPr>
          <a:lstStyle/>
          <a:p>
            <a:pPr>
              <a:spcBef>
                <a:spcPts val="0"/>
              </a:spcBef>
              <a:buNone/>
            </a:pPr>
            <a:endParaRPr sz="2400"/>
          </a:p>
        </p:txBody>
      </p:sp>
      <p:sp>
        <p:nvSpPr>
          <p:cNvPr id="46" name="Shape 46"/>
          <p:cNvSpPr/>
          <p:nvPr/>
        </p:nvSpPr>
        <p:spPr>
          <a:xfrm>
            <a:off x="11197168" y="1746911"/>
            <a:ext cx="994833" cy="813612"/>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899999" scaled="0"/>
          </a:gradFill>
          <a:ln>
            <a:noFill/>
          </a:ln>
        </p:spPr>
        <p:txBody>
          <a:bodyPr lIns="121900" tIns="60933" rIns="121900" bIns="60933" anchor="t" anchorCtr="0">
            <a:noAutofit/>
          </a:bodyPr>
          <a:lstStyle/>
          <a:p>
            <a:pPr>
              <a:spcBef>
                <a:spcPts val="0"/>
              </a:spcBef>
              <a:buNone/>
            </a:pPr>
            <a:endParaRPr sz="2400"/>
          </a:p>
        </p:txBody>
      </p:sp>
      <p:sp>
        <p:nvSpPr>
          <p:cNvPr id="47" name="Shape 47"/>
          <p:cNvSpPr/>
          <p:nvPr/>
        </p:nvSpPr>
        <p:spPr>
          <a:xfrm>
            <a:off x="11197168" y="2560523"/>
            <a:ext cx="994833" cy="813612"/>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0" scaled="0"/>
          </a:gradFill>
          <a:ln>
            <a:noFill/>
          </a:ln>
        </p:spPr>
        <p:txBody>
          <a:bodyPr lIns="121900" tIns="60933" rIns="121900" bIns="60933" anchor="t" anchorCtr="0">
            <a:noAutofit/>
          </a:bodyPr>
          <a:lstStyle/>
          <a:p>
            <a:pPr>
              <a:spcBef>
                <a:spcPts val="0"/>
              </a:spcBef>
              <a:buNone/>
            </a:pPr>
            <a:endParaRPr sz="2400"/>
          </a:p>
        </p:txBody>
      </p:sp>
      <p:sp>
        <p:nvSpPr>
          <p:cNvPr id="48" name="Shape 48"/>
          <p:cNvSpPr/>
          <p:nvPr/>
        </p:nvSpPr>
        <p:spPr>
          <a:xfrm>
            <a:off x="9886948" y="816301"/>
            <a:ext cx="2074333" cy="813612"/>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0" scaled="0"/>
          </a:gradFill>
          <a:ln>
            <a:noFill/>
          </a:ln>
        </p:spPr>
        <p:txBody>
          <a:bodyPr lIns="121900" tIns="60933" rIns="121900" bIns="60933" anchor="t" anchorCtr="0">
            <a:noAutofit/>
          </a:bodyPr>
          <a:lstStyle/>
          <a:p>
            <a:pPr>
              <a:spcBef>
                <a:spcPts val="0"/>
              </a:spcBef>
              <a:buNone/>
            </a:pPr>
            <a:endParaRPr sz="2400"/>
          </a:p>
        </p:txBody>
      </p:sp>
    </p:spTree>
    <p:extLst>
      <p:ext uri="{BB962C8B-B14F-4D97-AF65-F5344CB8AC3E}">
        <p14:creationId xmlns:p14="http://schemas.microsoft.com/office/powerpoint/2010/main" val="1307334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2126126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3646553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2161486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358959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3196324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654317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3456198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FFEE5F-65BB-4268-AC17-D19CED90FB82}" type="datetimeFigureOut">
              <a:rPr lang="en-US" smtClean="0"/>
              <a:pPr/>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914824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0FFEE5F-65BB-4268-AC17-D19CED90FB82}" type="datetimeFigureOut">
              <a:rPr lang="en-US" smtClean="0"/>
              <a:pPr/>
              <a:t>12/8/2014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DBECBBC-B5FD-4F11-9AC2-5AED2BF7CA3D}" type="slidenum">
              <a:rPr lang="en-US" smtClean="0"/>
              <a:pPr/>
              <a:t>‹#›</a:t>
            </a:fld>
            <a:endParaRPr lang="en-US" dirty="0"/>
          </a:p>
        </p:txBody>
      </p:sp>
      <p:grpSp>
        <p:nvGrpSpPr>
          <p:cNvPr id="18" name="Group 17"/>
          <p:cNvGrpSpPr/>
          <p:nvPr userDrawn="1"/>
        </p:nvGrpSpPr>
        <p:grpSpPr>
          <a:xfrm>
            <a:off x="-1" y="-2971"/>
            <a:ext cx="12192001" cy="6866062"/>
            <a:chOff x="-1" y="-2971"/>
            <a:chExt cx="12192001" cy="6866062"/>
          </a:xfrm>
        </p:grpSpPr>
        <p:sp>
          <p:nvSpPr>
            <p:cNvPr id="19" name="Freeform 37"/>
            <p:cNvSpPr>
              <a:spLocks/>
            </p:cNvSpPr>
            <p:nvPr userDrawn="1"/>
          </p:nvSpPr>
          <p:spPr bwMode="auto">
            <a:xfrm>
              <a:off x="0" y="-2971"/>
              <a:ext cx="10287000" cy="6866062"/>
            </a:xfrm>
            <a:custGeom>
              <a:avLst/>
              <a:gdLst>
                <a:gd name="T0" fmla="*/ 6663 w 7656"/>
                <a:gd name="T1" fmla="*/ 0 h 5110"/>
                <a:gd name="T2" fmla="*/ 0 w 7656"/>
                <a:gd name="T3" fmla="*/ 5110 h 5110"/>
                <a:gd name="T4" fmla="*/ 4772 w 7656"/>
                <a:gd name="T5" fmla="*/ 5110 h 5110"/>
                <a:gd name="T6" fmla="*/ 7656 w 7656"/>
                <a:gd name="T7" fmla="*/ 0 h 5110"/>
                <a:gd name="T8" fmla="*/ 6663 w 7656"/>
                <a:gd name="T9" fmla="*/ 0 h 5110"/>
              </a:gdLst>
              <a:ahLst/>
              <a:cxnLst>
                <a:cxn ang="0">
                  <a:pos x="T0" y="T1"/>
                </a:cxn>
                <a:cxn ang="0">
                  <a:pos x="T2" y="T3"/>
                </a:cxn>
                <a:cxn ang="0">
                  <a:pos x="T4" y="T5"/>
                </a:cxn>
                <a:cxn ang="0">
                  <a:pos x="T6" y="T7"/>
                </a:cxn>
                <a:cxn ang="0">
                  <a:pos x="T8" y="T9"/>
                </a:cxn>
              </a:cxnLst>
              <a:rect l="0" t="0" r="r" b="b"/>
              <a:pathLst>
                <a:path w="7656" h="5110">
                  <a:moveTo>
                    <a:pt x="6663" y="0"/>
                  </a:moveTo>
                  <a:lnTo>
                    <a:pt x="0" y="5110"/>
                  </a:lnTo>
                  <a:lnTo>
                    <a:pt x="4772" y="5110"/>
                  </a:lnTo>
                  <a:lnTo>
                    <a:pt x="7656" y="0"/>
                  </a:lnTo>
                  <a:lnTo>
                    <a:pt x="6663"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33"/>
            <p:cNvSpPr>
              <a:spLocks/>
            </p:cNvSpPr>
            <p:nvPr userDrawn="1"/>
          </p:nvSpPr>
          <p:spPr bwMode="auto">
            <a:xfrm>
              <a:off x="-1" y="0"/>
              <a:ext cx="5430032" cy="6858000"/>
            </a:xfrm>
            <a:custGeom>
              <a:avLst/>
              <a:gdLst>
                <a:gd name="T0" fmla="*/ 0 w 4046"/>
                <a:gd name="T1" fmla="*/ 0 h 5110"/>
                <a:gd name="T2" fmla="*/ 2437 w 4046"/>
                <a:gd name="T3" fmla="*/ 0 h 5110"/>
                <a:gd name="T4" fmla="*/ 4046 w 4046"/>
                <a:gd name="T5" fmla="*/ 5110 h 5110"/>
                <a:gd name="T6" fmla="*/ 2664 w 4046"/>
                <a:gd name="T7" fmla="*/ 5110 h 5110"/>
                <a:gd name="T8" fmla="*/ 0 w 4046"/>
                <a:gd name="T9" fmla="*/ 0 h 5110"/>
              </a:gdLst>
              <a:ahLst/>
              <a:cxnLst>
                <a:cxn ang="0">
                  <a:pos x="T0" y="T1"/>
                </a:cxn>
                <a:cxn ang="0">
                  <a:pos x="T2" y="T3"/>
                </a:cxn>
                <a:cxn ang="0">
                  <a:pos x="T4" y="T5"/>
                </a:cxn>
                <a:cxn ang="0">
                  <a:pos x="T6" y="T7"/>
                </a:cxn>
                <a:cxn ang="0">
                  <a:pos x="T8" y="T9"/>
                </a:cxn>
              </a:cxnLst>
              <a:rect l="0" t="0" r="r" b="b"/>
              <a:pathLst>
                <a:path w="4046" h="5110">
                  <a:moveTo>
                    <a:pt x="0" y="0"/>
                  </a:moveTo>
                  <a:lnTo>
                    <a:pt x="2437" y="0"/>
                  </a:lnTo>
                  <a:lnTo>
                    <a:pt x="4046" y="5110"/>
                  </a:lnTo>
                  <a:lnTo>
                    <a:pt x="2664"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29"/>
            <p:cNvSpPr>
              <a:spLocks/>
            </p:cNvSpPr>
            <p:nvPr userDrawn="1"/>
          </p:nvSpPr>
          <p:spPr bwMode="auto">
            <a:xfrm>
              <a:off x="1205778" y="-1"/>
              <a:ext cx="10986222" cy="6858001"/>
            </a:xfrm>
            <a:custGeom>
              <a:avLst/>
              <a:gdLst>
                <a:gd name="T0" fmla="*/ 0 w 8186"/>
                <a:gd name="T1" fmla="*/ 0 h 5110"/>
                <a:gd name="T2" fmla="*/ 5278 w 8186"/>
                <a:gd name="T3" fmla="*/ 0 h 5110"/>
                <a:gd name="T4" fmla="*/ 8186 w 8186"/>
                <a:gd name="T5" fmla="*/ 5110 h 5110"/>
                <a:gd name="T6" fmla="*/ 6479 w 8186"/>
                <a:gd name="T7" fmla="*/ 5110 h 5110"/>
                <a:gd name="T8" fmla="*/ 0 w 8186"/>
                <a:gd name="T9" fmla="*/ 0 h 5110"/>
              </a:gdLst>
              <a:ahLst/>
              <a:cxnLst>
                <a:cxn ang="0">
                  <a:pos x="T0" y="T1"/>
                </a:cxn>
                <a:cxn ang="0">
                  <a:pos x="T2" y="T3"/>
                </a:cxn>
                <a:cxn ang="0">
                  <a:pos x="T4" y="T5"/>
                </a:cxn>
                <a:cxn ang="0">
                  <a:pos x="T6" y="T7"/>
                </a:cxn>
                <a:cxn ang="0">
                  <a:pos x="T8" y="T9"/>
                </a:cxn>
              </a:cxnLst>
              <a:rect l="0" t="0" r="r" b="b"/>
              <a:pathLst>
                <a:path w="8186" h="5110">
                  <a:moveTo>
                    <a:pt x="0" y="0"/>
                  </a:moveTo>
                  <a:lnTo>
                    <a:pt x="5278" y="0"/>
                  </a:lnTo>
                  <a:lnTo>
                    <a:pt x="8186" y="5110"/>
                  </a:lnTo>
                  <a:lnTo>
                    <a:pt x="6479"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31"/>
            <p:cNvSpPr>
              <a:spLocks/>
            </p:cNvSpPr>
            <p:nvPr userDrawn="1"/>
          </p:nvSpPr>
          <p:spPr bwMode="auto">
            <a:xfrm>
              <a:off x="6996758" y="0"/>
              <a:ext cx="4495800" cy="6858000"/>
            </a:xfrm>
            <a:custGeom>
              <a:avLst/>
              <a:gdLst>
                <a:gd name="T0" fmla="*/ 0 w 2832"/>
                <a:gd name="T1" fmla="*/ 0 h 4320"/>
                <a:gd name="T2" fmla="*/ 526 w 2832"/>
                <a:gd name="T3" fmla="*/ 4320 h 4320"/>
                <a:gd name="T4" fmla="*/ 2015 w 2832"/>
                <a:gd name="T5" fmla="*/ 4320 h 4320"/>
                <a:gd name="T6" fmla="*/ 2832 w 2832"/>
                <a:gd name="T7" fmla="*/ 0 h 4320"/>
                <a:gd name="T8" fmla="*/ 0 w 2832"/>
                <a:gd name="T9" fmla="*/ 0 h 4320"/>
              </a:gdLst>
              <a:ahLst/>
              <a:cxnLst>
                <a:cxn ang="0">
                  <a:pos x="T0" y="T1"/>
                </a:cxn>
                <a:cxn ang="0">
                  <a:pos x="T2" y="T3"/>
                </a:cxn>
                <a:cxn ang="0">
                  <a:pos x="T4" y="T5"/>
                </a:cxn>
                <a:cxn ang="0">
                  <a:pos x="T6" y="T7"/>
                </a:cxn>
                <a:cxn ang="0">
                  <a:pos x="T8" y="T9"/>
                </a:cxn>
              </a:cxnLst>
              <a:rect l="0" t="0" r="r" b="b"/>
              <a:pathLst>
                <a:path w="2832" h="4320">
                  <a:moveTo>
                    <a:pt x="0" y="0"/>
                  </a:moveTo>
                  <a:lnTo>
                    <a:pt x="526" y="4320"/>
                  </a:lnTo>
                  <a:lnTo>
                    <a:pt x="2015" y="4320"/>
                  </a:lnTo>
                  <a:lnTo>
                    <a:pt x="2832" y="0"/>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userDrawn="1"/>
          </p:nvSpPr>
          <p:spPr bwMode="auto">
            <a:xfrm>
              <a:off x="2487614" y="-1"/>
              <a:ext cx="6095702" cy="6858001"/>
            </a:xfrm>
            <a:custGeom>
              <a:avLst/>
              <a:gdLst>
                <a:gd name="T0" fmla="*/ 2157 w 4542"/>
                <a:gd name="T1" fmla="*/ 0 h 5110"/>
                <a:gd name="T2" fmla="*/ 1183 w 4542"/>
                <a:gd name="T3" fmla="*/ 0 h 5110"/>
                <a:gd name="T4" fmla="*/ 0 w 4542"/>
                <a:gd name="T5" fmla="*/ 5110 h 5110"/>
                <a:gd name="T6" fmla="*/ 4542 w 4542"/>
                <a:gd name="T7" fmla="*/ 5110 h 5110"/>
                <a:gd name="T8" fmla="*/ 2157 w 4542"/>
                <a:gd name="T9" fmla="*/ 0 h 5110"/>
              </a:gdLst>
              <a:ahLst/>
              <a:cxnLst>
                <a:cxn ang="0">
                  <a:pos x="T0" y="T1"/>
                </a:cxn>
                <a:cxn ang="0">
                  <a:pos x="T2" y="T3"/>
                </a:cxn>
                <a:cxn ang="0">
                  <a:pos x="T4" y="T5"/>
                </a:cxn>
                <a:cxn ang="0">
                  <a:pos x="T6" y="T7"/>
                </a:cxn>
                <a:cxn ang="0">
                  <a:pos x="T8" y="T9"/>
                </a:cxn>
              </a:cxnLst>
              <a:rect l="0" t="0" r="r" b="b"/>
              <a:pathLst>
                <a:path w="4542" h="5110">
                  <a:moveTo>
                    <a:pt x="2157" y="0"/>
                  </a:moveTo>
                  <a:lnTo>
                    <a:pt x="1183" y="0"/>
                  </a:lnTo>
                  <a:lnTo>
                    <a:pt x="0" y="5110"/>
                  </a:lnTo>
                  <a:lnTo>
                    <a:pt x="4542" y="5110"/>
                  </a:lnTo>
                  <a:lnTo>
                    <a:pt x="2157"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17"/>
            <p:cNvSpPr>
              <a:spLocks/>
            </p:cNvSpPr>
            <p:nvPr userDrawn="1"/>
          </p:nvSpPr>
          <p:spPr bwMode="auto">
            <a:xfrm>
              <a:off x="-1" y="798700"/>
              <a:ext cx="12192001" cy="4781176"/>
            </a:xfrm>
            <a:custGeom>
              <a:avLst/>
              <a:gdLst>
                <a:gd name="T0" fmla="*/ 0 w 9078"/>
                <a:gd name="T1" fmla="*/ 0 h 3560"/>
                <a:gd name="T2" fmla="*/ 9078 w 9078"/>
                <a:gd name="T3" fmla="*/ 672 h 3560"/>
                <a:gd name="T4" fmla="*/ 9078 w 9078"/>
                <a:gd name="T5" fmla="*/ 3560 h 3560"/>
                <a:gd name="T6" fmla="*/ 0 w 9078"/>
                <a:gd name="T7" fmla="*/ 985 h 3560"/>
                <a:gd name="T8" fmla="*/ 0 w 9078"/>
                <a:gd name="T9" fmla="*/ 0 h 3560"/>
              </a:gdLst>
              <a:ahLst/>
              <a:cxnLst>
                <a:cxn ang="0">
                  <a:pos x="T0" y="T1"/>
                </a:cxn>
                <a:cxn ang="0">
                  <a:pos x="T2" y="T3"/>
                </a:cxn>
                <a:cxn ang="0">
                  <a:pos x="T4" y="T5"/>
                </a:cxn>
                <a:cxn ang="0">
                  <a:pos x="T6" y="T7"/>
                </a:cxn>
                <a:cxn ang="0">
                  <a:pos x="T8" y="T9"/>
                </a:cxn>
              </a:cxnLst>
              <a:rect l="0" t="0" r="r" b="b"/>
              <a:pathLst>
                <a:path w="9078" h="3560">
                  <a:moveTo>
                    <a:pt x="0" y="0"/>
                  </a:moveTo>
                  <a:lnTo>
                    <a:pt x="9078" y="672"/>
                  </a:lnTo>
                  <a:lnTo>
                    <a:pt x="9078" y="3560"/>
                  </a:lnTo>
                  <a:lnTo>
                    <a:pt x="0" y="985"/>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5" name="Rectangle 34"/>
          <p:cNvSpPr/>
          <p:nvPr userDrawn="1"/>
        </p:nvSpPr>
        <p:spPr>
          <a:xfrm>
            <a:off x="0" y="-5092"/>
            <a:ext cx="12192000" cy="6858000"/>
          </a:xfrm>
          <a:prstGeom prst="rect">
            <a:avLst/>
          </a:prstGeom>
          <a:gradFill>
            <a:gsLst>
              <a:gs pos="100000">
                <a:schemeClr val="bg1">
                  <a:alpha val="0"/>
                </a:schemeClr>
              </a:gs>
              <a:gs pos="0">
                <a:schemeClr val="bg1">
                  <a:lumMod val="75000"/>
                  <a:alpha val="2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1040" descr="background shape"/>
          <p:cNvSpPr/>
          <p:nvPr userDrawn="1"/>
        </p:nvSpPr>
        <p:spPr>
          <a:xfrm>
            <a:off x="-4119" y="6237752"/>
            <a:ext cx="12197830" cy="630429"/>
          </a:xfrm>
          <a:custGeom>
            <a:avLst/>
            <a:gdLst>
              <a:gd name="connsiteX0" fmla="*/ 0 w 12192000"/>
              <a:gd name="connsiteY0" fmla="*/ 0 h 556282"/>
              <a:gd name="connsiteX1" fmla="*/ 12192000 w 12192000"/>
              <a:gd name="connsiteY1" fmla="*/ 0 h 556282"/>
              <a:gd name="connsiteX2" fmla="*/ 12192000 w 12192000"/>
              <a:gd name="connsiteY2" fmla="*/ 556282 h 556282"/>
              <a:gd name="connsiteX3" fmla="*/ 0 w 12192000"/>
              <a:gd name="connsiteY3" fmla="*/ 556282 h 556282"/>
              <a:gd name="connsiteX4" fmla="*/ 0 w 12192000"/>
              <a:gd name="connsiteY4" fmla="*/ 0 h 556282"/>
              <a:gd name="connsiteX0" fmla="*/ 0 w 12206068"/>
              <a:gd name="connsiteY0" fmla="*/ 1026941 h 1583223"/>
              <a:gd name="connsiteX1" fmla="*/ 12206068 w 12206068"/>
              <a:gd name="connsiteY1" fmla="*/ 0 h 1583223"/>
              <a:gd name="connsiteX2" fmla="*/ 12192000 w 12206068"/>
              <a:gd name="connsiteY2" fmla="*/ 1583223 h 1583223"/>
              <a:gd name="connsiteX3" fmla="*/ 0 w 12206068"/>
              <a:gd name="connsiteY3" fmla="*/ 1583223 h 1583223"/>
              <a:gd name="connsiteX4" fmla="*/ 0 w 12206068"/>
              <a:gd name="connsiteY4" fmla="*/ 1026941 h 1583223"/>
              <a:gd name="connsiteX0" fmla="*/ 0 w 12192000"/>
              <a:gd name="connsiteY0" fmla="*/ 34281 h 590563"/>
              <a:gd name="connsiteX1" fmla="*/ 12086619 w 12192000"/>
              <a:gd name="connsiteY1" fmla="*/ 0 h 590563"/>
              <a:gd name="connsiteX2" fmla="*/ 12192000 w 12192000"/>
              <a:gd name="connsiteY2" fmla="*/ 590563 h 590563"/>
              <a:gd name="connsiteX3" fmla="*/ 0 w 12192000"/>
              <a:gd name="connsiteY3" fmla="*/ 590563 h 590563"/>
              <a:gd name="connsiteX4" fmla="*/ 0 w 12192000"/>
              <a:gd name="connsiteY4" fmla="*/ 34281 h 590563"/>
              <a:gd name="connsiteX0" fmla="*/ 0 w 12193711"/>
              <a:gd name="connsiteY0" fmla="*/ 244346 h 800628"/>
              <a:gd name="connsiteX1" fmla="*/ 12193711 w 12193711"/>
              <a:gd name="connsiteY1" fmla="*/ 0 h 800628"/>
              <a:gd name="connsiteX2" fmla="*/ 12192000 w 12193711"/>
              <a:gd name="connsiteY2" fmla="*/ 800628 h 800628"/>
              <a:gd name="connsiteX3" fmla="*/ 0 w 12193711"/>
              <a:gd name="connsiteY3" fmla="*/ 800628 h 800628"/>
              <a:gd name="connsiteX4" fmla="*/ 0 w 12193711"/>
              <a:gd name="connsiteY4" fmla="*/ 244346 h 800628"/>
              <a:gd name="connsiteX0" fmla="*/ 98854 w 12193711"/>
              <a:gd name="connsiteY0" fmla="*/ 577978 h 800628"/>
              <a:gd name="connsiteX1" fmla="*/ 12193711 w 12193711"/>
              <a:gd name="connsiteY1" fmla="*/ 0 h 800628"/>
              <a:gd name="connsiteX2" fmla="*/ 12192000 w 12193711"/>
              <a:gd name="connsiteY2" fmla="*/ 800628 h 800628"/>
              <a:gd name="connsiteX3" fmla="*/ 0 w 12193711"/>
              <a:gd name="connsiteY3" fmla="*/ 800628 h 800628"/>
              <a:gd name="connsiteX4" fmla="*/ 98854 w 12193711"/>
              <a:gd name="connsiteY4" fmla="*/ 577978 h 800628"/>
              <a:gd name="connsiteX0" fmla="*/ 4119 w 12193711"/>
              <a:gd name="connsiteY0" fmla="*/ 606811 h 800628"/>
              <a:gd name="connsiteX1" fmla="*/ 12193711 w 12193711"/>
              <a:gd name="connsiteY1" fmla="*/ 0 h 800628"/>
              <a:gd name="connsiteX2" fmla="*/ 12192000 w 12193711"/>
              <a:gd name="connsiteY2" fmla="*/ 800628 h 800628"/>
              <a:gd name="connsiteX3" fmla="*/ 0 w 12193711"/>
              <a:gd name="connsiteY3" fmla="*/ 800628 h 800628"/>
              <a:gd name="connsiteX4" fmla="*/ 4119 w 12193711"/>
              <a:gd name="connsiteY4" fmla="*/ 606811 h 800628"/>
              <a:gd name="connsiteX0" fmla="*/ 135924 w 12193711"/>
              <a:gd name="connsiteY0" fmla="*/ 590335 h 800628"/>
              <a:gd name="connsiteX1" fmla="*/ 12193711 w 12193711"/>
              <a:gd name="connsiteY1" fmla="*/ 0 h 800628"/>
              <a:gd name="connsiteX2" fmla="*/ 12192000 w 12193711"/>
              <a:gd name="connsiteY2" fmla="*/ 800628 h 800628"/>
              <a:gd name="connsiteX3" fmla="*/ 0 w 12193711"/>
              <a:gd name="connsiteY3" fmla="*/ 800628 h 800628"/>
              <a:gd name="connsiteX4" fmla="*/ 135924 w 12193711"/>
              <a:gd name="connsiteY4" fmla="*/ 590335 h 800628"/>
              <a:gd name="connsiteX0" fmla="*/ 0 w 12197830"/>
              <a:gd name="connsiteY0" fmla="*/ 577978 h 800628"/>
              <a:gd name="connsiteX1" fmla="*/ 12197830 w 12197830"/>
              <a:gd name="connsiteY1" fmla="*/ 0 h 800628"/>
              <a:gd name="connsiteX2" fmla="*/ 12196119 w 12197830"/>
              <a:gd name="connsiteY2" fmla="*/ 800628 h 800628"/>
              <a:gd name="connsiteX3" fmla="*/ 4119 w 12197830"/>
              <a:gd name="connsiteY3" fmla="*/ 800628 h 800628"/>
              <a:gd name="connsiteX4" fmla="*/ 0 w 12197830"/>
              <a:gd name="connsiteY4" fmla="*/ 577978 h 800628"/>
              <a:gd name="connsiteX0" fmla="*/ 0 w 12196127"/>
              <a:gd name="connsiteY0" fmla="*/ 414454 h 637104"/>
              <a:gd name="connsiteX1" fmla="*/ 12167795 w 12196127"/>
              <a:gd name="connsiteY1" fmla="*/ 0 h 637104"/>
              <a:gd name="connsiteX2" fmla="*/ 12196119 w 12196127"/>
              <a:gd name="connsiteY2" fmla="*/ 637104 h 637104"/>
              <a:gd name="connsiteX3" fmla="*/ 4119 w 12196127"/>
              <a:gd name="connsiteY3" fmla="*/ 637104 h 637104"/>
              <a:gd name="connsiteX4" fmla="*/ 0 w 12196127"/>
              <a:gd name="connsiteY4" fmla="*/ 414454 h 637104"/>
              <a:gd name="connsiteX0" fmla="*/ 0 w 12196196"/>
              <a:gd name="connsiteY0" fmla="*/ 411116 h 633766"/>
              <a:gd name="connsiteX1" fmla="*/ 12194493 w 12196196"/>
              <a:gd name="connsiteY1" fmla="*/ 0 h 633766"/>
              <a:gd name="connsiteX2" fmla="*/ 12196119 w 12196196"/>
              <a:gd name="connsiteY2" fmla="*/ 633766 h 633766"/>
              <a:gd name="connsiteX3" fmla="*/ 4119 w 12196196"/>
              <a:gd name="connsiteY3" fmla="*/ 633766 h 633766"/>
              <a:gd name="connsiteX4" fmla="*/ 0 w 12196196"/>
              <a:gd name="connsiteY4" fmla="*/ 411116 h 633766"/>
              <a:gd name="connsiteX0" fmla="*/ 0 w 12196123"/>
              <a:gd name="connsiteY0" fmla="*/ 374407 h 597057"/>
              <a:gd name="connsiteX1" fmla="*/ 12147772 w 12196123"/>
              <a:gd name="connsiteY1" fmla="*/ 0 h 597057"/>
              <a:gd name="connsiteX2" fmla="*/ 12196119 w 12196123"/>
              <a:gd name="connsiteY2" fmla="*/ 597057 h 597057"/>
              <a:gd name="connsiteX3" fmla="*/ 4119 w 12196123"/>
              <a:gd name="connsiteY3" fmla="*/ 597057 h 597057"/>
              <a:gd name="connsiteX4" fmla="*/ 0 w 12196123"/>
              <a:gd name="connsiteY4" fmla="*/ 374407 h 597057"/>
              <a:gd name="connsiteX0" fmla="*/ 0 w 12196196"/>
              <a:gd name="connsiteY0" fmla="*/ 404442 h 627092"/>
              <a:gd name="connsiteX1" fmla="*/ 12194493 w 12196196"/>
              <a:gd name="connsiteY1" fmla="*/ 0 h 627092"/>
              <a:gd name="connsiteX2" fmla="*/ 12196119 w 12196196"/>
              <a:gd name="connsiteY2" fmla="*/ 627092 h 627092"/>
              <a:gd name="connsiteX3" fmla="*/ 4119 w 12196196"/>
              <a:gd name="connsiteY3" fmla="*/ 627092 h 627092"/>
              <a:gd name="connsiteX4" fmla="*/ 0 w 12196196"/>
              <a:gd name="connsiteY4" fmla="*/ 404442 h 627092"/>
              <a:gd name="connsiteX0" fmla="*/ 0 w 12196123"/>
              <a:gd name="connsiteY0" fmla="*/ 391093 h 613743"/>
              <a:gd name="connsiteX1" fmla="*/ 12141097 w 12196123"/>
              <a:gd name="connsiteY1" fmla="*/ 0 h 613743"/>
              <a:gd name="connsiteX2" fmla="*/ 12196119 w 12196123"/>
              <a:gd name="connsiteY2" fmla="*/ 613743 h 613743"/>
              <a:gd name="connsiteX3" fmla="*/ 4119 w 12196123"/>
              <a:gd name="connsiteY3" fmla="*/ 613743 h 613743"/>
              <a:gd name="connsiteX4" fmla="*/ 0 w 12196123"/>
              <a:gd name="connsiteY4" fmla="*/ 391093 h 613743"/>
              <a:gd name="connsiteX0" fmla="*/ 0 w 12197830"/>
              <a:gd name="connsiteY0" fmla="*/ 407779 h 630429"/>
              <a:gd name="connsiteX1" fmla="*/ 12197830 w 12197830"/>
              <a:gd name="connsiteY1" fmla="*/ 0 h 630429"/>
              <a:gd name="connsiteX2" fmla="*/ 12196119 w 12197830"/>
              <a:gd name="connsiteY2" fmla="*/ 630429 h 630429"/>
              <a:gd name="connsiteX3" fmla="*/ 4119 w 12197830"/>
              <a:gd name="connsiteY3" fmla="*/ 630429 h 630429"/>
              <a:gd name="connsiteX4" fmla="*/ 0 w 12197830"/>
              <a:gd name="connsiteY4" fmla="*/ 407779 h 630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7830" h="630429">
                <a:moveTo>
                  <a:pt x="0" y="407779"/>
                </a:moveTo>
                <a:lnTo>
                  <a:pt x="12197830" y="0"/>
                </a:lnTo>
                <a:cubicBezTo>
                  <a:pt x="12197260" y="266876"/>
                  <a:pt x="12196689" y="363553"/>
                  <a:pt x="12196119" y="630429"/>
                </a:cubicBezTo>
                <a:lnTo>
                  <a:pt x="4119" y="630429"/>
                </a:lnTo>
                <a:lnTo>
                  <a:pt x="0" y="407779"/>
                </a:lnTo>
                <a:close/>
              </a:path>
            </a:pathLst>
          </a:custGeom>
          <a:gradFill>
            <a:gsLst>
              <a:gs pos="100000">
                <a:schemeClr val="accent3">
                  <a:alpha val="95000"/>
                </a:schemeClr>
              </a:gs>
              <a:gs pos="0">
                <a:schemeClr val="accent1">
                  <a:alpha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Tree>
    <p:extLst>
      <p:ext uri="{BB962C8B-B14F-4D97-AF65-F5344CB8AC3E}">
        <p14:creationId xmlns:p14="http://schemas.microsoft.com/office/powerpoint/2010/main" val="138149075"/>
      </p:ext>
    </p:extLst>
  </p:cSld>
  <p:clrMap bg1="dk1" tx1="lt1" bg2="dk2" tx2="lt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 id="2147484101" r:id="rId12"/>
    <p:sldLayoutId id="2147484102" r:id="rId13"/>
    <p:sldLayoutId id="2147484103" r:id="rId14"/>
    <p:sldLayoutId id="2147484104" r:id="rId15"/>
    <p:sldLayoutId id="2147484105" r:id="rId16"/>
    <p:sldLayoutId id="2147484106"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saskatchewanreads.wordpress.com/"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ditchthattextbook.com/sketchnotes/"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hyperlink" Target="http://goo.gl/VaJlRX"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6" y="2404534"/>
            <a:ext cx="9697553" cy="1646302"/>
          </a:xfrm>
        </p:spPr>
        <p:txBody>
          <a:bodyPr/>
          <a:lstStyle/>
          <a:p>
            <a:r>
              <a:rPr lang="en-US" dirty="0" smtClean="0"/>
              <a:t>Reading Strategies Beyond the Primary Grades</a:t>
            </a:r>
            <a:endParaRPr lang="en-US" dirty="0"/>
          </a:p>
        </p:txBody>
      </p:sp>
      <p:sp>
        <p:nvSpPr>
          <p:cNvPr id="3" name="Subtitle 2"/>
          <p:cNvSpPr>
            <a:spLocks noGrp="1"/>
          </p:cNvSpPr>
          <p:nvPr>
            <p:ph type="subTitle" idx="1"/>
          </p:nvPr>
        </p:nvSpPr>
        <p:spPr/>
        <p:txBody>
          <a:bodyPr/>
          <a:lstStyle/>
          <a:p>
            <a:r>
              <a:rPr lang="en-US" dirty="0" smtClean="0"/>
              <a:t>By Danielle Jamieson</a:t>
            </a:r>
          </a:p>
          <a:p>
            <a:r>
              <a:rPr lang="en-US" dirty="0" smtClean="0"/>
              <a:t>Sun West Webinar </a:t>
            </a:r>
            <a:r>
              <a:rPr lang="en-US" dirty="0" smtClean="0"/>
              <a:t>December 8, 2014</a:t>
            </a:r>
            <a:endParaRPr lang="en-US" dirty="0"/>
          </a:p>
        </p:txBody>
      </p:sp>
    </p:spTree>
    <p:extLst>
      <p:ext uri="{BB962C8B-B14F-4D97-AF65-F5344CB8AC3E}">
        <p14:creationId xmlns:p14="http://schemas.microsoft.com/office/powerpoint/2010/main" val="1552452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520" y="182880"/>
            <a:ext cx="11968480" cy="6555641"/>
          </a:xfrm>
          <a:prstGeom prst="rect">
            <a:avLst/>
          </a:prstGeom>
          <a:noFill/>
        </p:spPr>
        <p:txBody>
          <a:bodyPr wrap="square" rtlCol="0">
            <a:spAutoFit/>
          </a:bodyPr>
          <a:lstStyle/>
          <a:p>
            <a:r>
              <a:rPr lang="en-US" sz="2800" dirty="0" smtClean="0">
                <a:solidFill>
                  <a:schemeClr val="accent2">
                    <a:lumMod val="20000"/>
                    <a:lumOff val="80000"/>
                  </a:schemeClr>
                </a:solidFill>
              </a:rPr>
              <a:t>Thinking Strategies of Effective Readers:</a:t>
            </a:r>
          </a:p>
          <a:p>
            <a:endParaRPr lang="en-US" sz="2800" dirty="0"/>
          </a:p>
          <a:p>
            <a:pPr marL="457200" indent="-457200">
              <a:buFont typeface="Arial" panose="020B0604020202020204" pitchFamily="34" charset="0"/>
              <a:buChar char="•"/>
            </a:pPr>
            <a:r>
              <a:rPr lang="en-US" sz="2800" b="1" dirty="0" smtClean="0">
                <a:solidFill>
                  <a:srgbClr val="00B0F0"/>
                </a:solidFill>
              </a:rPr>
              <a:t>Visualize</a:t>
            </a:r>
            <a:r>
              <a:rPr lang="en-US" sz="2800" dirty="0" smtClean="0">
                <a:solidFill>
                  <a:srgbClr val="00B0F0"/>
                </a:solidFill>
              </a:rPr>
              <a:t>-</a:t>
            </a:r>
            <a:r>
              <a:rPr lang="en-US" sz="2800" dirty="0" smtClean="0"/>
              <a:t> make mental pictures or sensory images</a:t>
            </a:r>
          </a:p>
          <a:p>
            <a:pPr marL="457200" indent="-457200">
              <a:buFont typeface="Arial" panose="020B0604020202020204" pitchFamily="34" charset="0"/>
              <a:buChar char="•"/>
            </a:pPr>
            <a:r>
              <a:rPr lang="en-US" sz="2800" b="1" dirty="0" smtClean="0">
                <a:solidFill>
                  <a:schemeClr val="accent4">
                    <a:lumMod val="40000"/>
                    <a:lumOff val="60000"/>
                  </a:schemeClr>
                </a:solidFill>
              </a:rPr>
              <a:t>Connect</a:t>
            </a:r>
            <a:r>
              <a:rPr lang="en-US" sz="2800" dirty="0" smtClean="0">
                <a:solidFill>
                  <a:schemeClr val="accent4">
                    <a:lumMod val="40000"/>
                    <a:lumOff val="60000"/>
                  </a:schemeClr>
                </a:solidFill>
              </a:rPr>
              <a:t>-</a:t>
            </a:r>
            <a:r>
              <a:rPr lang="en-US" sz="2800" dirty="0" smtClean="0"/>
              <a:t> connect to own experience, events in the work and to other readings</a:t>
            </a:r>
          </a:p>
          <a:p>
            <a:pPr marL="457200" indent="-457200">
              <a:buFont typeface="Arial" panose="020B0604020202020204" pitchFamily="34" charset="0"/>
              <a:buChar char="•"/>
            </a:pPr>
            <a:r>
              <a:rPr lang="en-US" sz="2800" b="1" dirty="0" smtClean="0">
                <a:solidFill>
                  <a:schemeClr val="accent2"/>
                </a:solidFill>
              </a:rPr>
              <a:t>Question</a:t>
            </a:r>
            <a:r>
              <a:rPr lang="en-US" sz="2800" dirty="0" smtClean="0"/>
              <a:t>- to actively wonder, to surface uncertainties, to interrogate the text</a:t>
            </a:r>
          </a:p>
          <a:p>
            <a:pPr marL="457200" indent="-457200">
              <a:buFont typeface="Arial" panose="020B0604020202020204" pitchFamily="34" charset="0"/>
              <a:buChar char="•"/>
            </a:pPr>
            <a:r>
              <a:rPr lang="en-US" sz="2800" dirty="0" smtClean="0">
                <a:solidFill>
                  <a:schemeClr val="accent5"/>
                </a:solidFill>
              </a:rPr>
              <a:t>Infer</a:t>
            </a:r>
            <a:r>
              <a:rPr lang="en-US" sz="2800" dirty="0" smtClean="0"/>
              <a:t>- to predict, hypothesize, interpret, draw conclusions</a:t>
            </a:r>
          </a:p>
          <a:p>
            <a:pPr marL="457200" indent="-457200">
              <a:buFont typeface="Arial" panose="020B0604020202020204" pitchFamily="34" charset="0"/>
              <a:buChar char="•"/>
            </a:pPr>
            <a:r>
              <a:rPr lang="en-US" sz="2800" dirty="0" smtClean="0">
                <a:solidFill>
                  <a:srgbClr val="FFFF00"/>
                </a:solidFill>
              </a:rPr>
              <a:t>Evaluate</a:t>
            </a:r>
            <a:r>
              <a:rPr lang="en-US" sz="2800" dirty="0" smtClean="0"/>
              <a:t>- to determine importance, make judgments</a:t>
            </a:r>
          </a:p>
          <a:p>
            <a:pPr marL="457200" indent="-457200">
              <a:buFont typeface="Arial" panose="020B0604020202020204" pitchFamily="34" charset="0"/>
              <a:buChar char="•"/>
            </a:pPr>
            <a:r>
              <a:rPr lang="en-US" sz="2800" dirty="0" smtClean="0">
                <a:solidFill>
                  <a:schemeClr val="accent2">
                    <a:lumMod val="40000"/>
                    <a:lumOff val="60000"/>
                  </a:schemeClr>
                </a:solidFill>
              </a:rPr>
              <a:t>Analyze</a:t>
            </a:r>
            <a:r>
              <a:rPr lang="en-US" sz="2800" dirty="0" smtClean="0"/>
              <a:t>- to notice text structures, authors' craft, vocabulary, purpose, theme, point of view.</a:t>
            </a:r>
          </a:p>
          <a:p>
            <a:pPr marL="457200" indent="-457200">
              <a:buFont typeface="Arial" panose="020B0604020202020204" pitchFamily="34" charset="0"/>
              <a:buChar char="•"/>
            </a:pPr>
            <a:r>
              <a:rPr lang="en-US" sz="2800" dirty="0" smtClean="0">
                <a:solidFill>
                  <a:srgbClr val="00B0F0"/>
                </a:solidFill>
              </a:rPr>
              <a:t>Recall</a:t>
            </a:r>
            <a:r>
              <a:rPr lang="en-US" sz="2800" dirty="0" smtClean="0"/>
              <a:t>- to retell, summarize, remember information</a:t>
            </a:r>
          </a:p>
          <a:p>
            <a:pPr marL="457200" indent="-457200">
              <a:buFont typeface="Arial" panose="020B0604020202020204" pitchFamily="34" charset="0"/>
              <a:buChar char="•"/>
            </a:pPr>
            <a:r>
              <a:rPr lang="en-US" sz="2800" dirty="0" smtClean="0">
                <a:solidFill>
                  <a:schemeClr val="accent5">
                    <a:lumMod val="20000"/>
                    <a:lumOff val="80000"/>
                  </a:schemeClr>
                </a:solidFill>
              </a:rPr>
              <a:t>Self-monitor</a:t>
            </a:r>
            <a:r>
              <a:rPr lang="en-US" sz="2800" dirty="0" smtClean="0"/>
              <a:t>- to recognize and act on confusion, uncertainly, attention problems</a:t>
            </a:r>
          </a:p>
          <a:p>
            <a:endParaRPr lang="en-US" sz="2800" dirty="0"/>
          </a:p>
        </p:txBody>
      </p:sp>
    </p:spTree>
    <p:extLst>
      <p:ext uri="{BB962C8B-B14F-4D97-AF65-F5344CB8AC3E}">
        <p14:creationId xmlns:p14="http://schemas.microsoft.com/office/powerpoint/2010/main" val="1879124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6000" dirty="0" smtClean="0"/>
              <a:t>Reading</a:t>
            </a:r>
            <a:endParaRPr lang="en-US" sz="6000" dirty="0"/>
          </a:p>
        </p:txBody>
      </p:sp>
      <p:sp>
        <p:nvSpPr>
          <p:cNvPr id="4" name="Content Placeholder 3"/>
          <p:cNvSpPr>
            <a:spLocks noGrp="1"/>
          </p:cNvSpPr>
          <p:nvPr>
            <p:ph sz="half" idx="1"/>
          </p:nvPr>
        </p:nvSpPr>
        <p:spPr>
          <a:xfrm>
            <a:off x="1606249" y="2160589"/>
            <a:ext cx="4184035" cy="3880772"/>
          </a:xfrm>
        </p:spPr>
        <p:txBody>
          <a:bodyPr>
            <a:normAutofit/>
          </a:bodyPr>
          <a:lstStyle/>
          <a:p>
            <a:r>
              <a:rPr lang="en-US" sz="3600" dirty="0" smtClean="0"/>
              <a:t>Decoding</a:t>
            </a:r>
          </a:p>
          <a:p>
            <a:r>
              <a:rPr lang="en-US" sz="3600" dirty="0" smtClean="0"/>
              <a:t>Phonemic Awareness</a:t>
            </a:r>
          </a:p>
          <a:p>
            <a:r>
              <a:rPr lang="en-US" sz="3600" dirty="0" smtClean="0"/>
              <a:t>Vocabulary, Spelling</a:t>
            </a:r>
          </a:p>
          <a:p>
            <a:r>
              <a:rPr lang="en-US" sz="3600" dirty="0" smtClean="0"/>
              <a:t>Fluency</a:t>
            </a:r>
            <a:endParaRPr lang="en-US" sz="3600" dirty="0"/>
          </a:p>
        </p:txBody>
      </p:sp>
      <p:sp>
        <p:nvSpPr>
          <p:cNvPr id="5" name="Content Placeholder 4"/>
          <p:cNvSpPr>
            <a:spLocks noGrp="1"/>
          </p:cNvSpPr>
          <p:nvPr>
            <p:ph sz="half" idx="2"/>
          </p:nvPr>
        </p:nvSpPr>
        <p:spPr>
          <a:xfrm>
            <a:off x="6719200" y="2160589"/>
            <a:ext cx="4184034" cy="3880773"/>
          </a:xfrm>
        </p:spPr>
        <p:txBody>
          <a:bodyPr>
            <a:normAutofit/>
          </a:bodyPr>
          <a:lstStyle/>
          <a:p>
            <a:r>
              <a:rPr lang="en-US" sz="3600" dirty="0" smtClean="0"/>
              <a:t>Thinking</a:t>
            </a:r>
          </a:p>
          <a:p>
            <a:r>
              <a:rPr lang="en-US" sz="3600" dirty="0" smtClean="0"/>
              <a:t>Comprehension</a:t>
            </a:r>
          </a:p>
          <a:p>
            <a:r>
              <a:rPr lang="en-US" sz="3600" dirty="0" smtClean="0"/>
              <a:t>Construct Meaning</a:t>
            </a:r>
          </a:p>
          <a:p>
            <a:r>
              <a:rPr lang="en-US" sz="3600" dirty="0" smtClean="0"/>
              <a:t>Metacognition</a:t>
            </a:r>
            <a:endParaRPr lang="en-US" sz="3600" dirty="0"/>
          </a:p>
        </p:txBody>
      </p:sp>
      <p:cxnSp>
        <p:nvCxnSpPr>
          <p:cNvPr id="7" name="Straight Arrow Connector 6"/>
          <p:cNvCxnSpPr>
            <a:endCxn id="4" idx="0"/>
          </p:cNvCxnSpPr>
          <p:nvPr/>
        </p:nvCxnSpPr>
        <p:spPr>
          <a:xfrm flipH="1">
            <a:off x="3698267" y="1422400"/>
            <a:ext cx="1132115" cy="7381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9" name="Straight Arrow Connector 8"/>
          <p:cNvCxnSpPr/>
          <p:nvPr/>
        </p:nvCxnSpPr>
        <p:spPr>
          <a:xfrm>
            <a:off x="4975668" y="1422400"/>
            <a:ext cx="2001159" cy="73818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77470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405208" y="261104"/>
            <a:ext cx="7090852" cy="646331"/>
          </a:xfrm>
          <a:prstGeom prst="rect">
            <a:avLst/>
          </a:prstGeom>
        </p:spPr>
        <p:txBody>
          <a:bodyPr wrap="none">
            <a:spAutoFit/>
          </a:bodyPr>
          <a:lstStyle/>
          <a:p>
            <a:r>
              <a:rPr lang="en-US" sz="3600" dirty="0"/>
              <a:t>Three Stages of Teaching Reading</a:t>
            </a:r>
          </a:p>
        </p:txBody>
      </p:sp>
      <p:sp>
        <p:nvSpPr>
          <p:cNvPr id="12" name="TextBox 11"/>
          <p:cNvSpPr txBox="1"/>
          <p:nvPr/>
        </p:nvSpPr>
        <p:spPr>
          <a:xfrm>
            <a:off x="0" y="1172955"/>
            <a:ext cx="4064000" cy="5447645"/>
          </a:xfrm>
          <a:prstGeom prst="rect">
            <a:avLst/>
          </a:prstGeom>
          <a:solidFill>
            <a:schemeClr val="accent2"/>
          </a:solidFill>
        </p:spPr>
        <p:txBody>
          <a:bodyPr wrap="square" rtlCol="0">
            <a:spAutoFit/>
          </a:bodyPr>
          <a:lstStyle/>
          <a:p>
            <a:pPr algn="ctr"/>
            <a:r>
              <a:rPr lang="en-US" sz="3200" b="1" dirty="0" smtClean="0"/>
              <a:t>Before Reading Strategies:</a:t>
            </a:r>
          </a:p>
          <a:p>
            <a:pPr algn="ctr"/>
            <a:endParaRPr lang="en-US" sz="2000" b="1" dirty="0" smtClean="0"/>
          </a:p>
          <a:p>
            <a:pPr algn="ctr"/>
            <a:r>
              <a:rPr lang="en-US" sz="2400" dirty="0" smtClean="0"/>
              <a:t>To focus on the text before reading:</a:t>
            </a:r>
          </a:p>
          <a:p>
            <a:endParaRPr lang="en-US" sz="2400" dirty="0"/>
          </a:p>
          <a:p>
            <a:pPr algn="ctr"/>
            <a:r>
              <a:rPr lang="en-US" sz="2400" dirty="0" smtClean="0"/>
              <a:t>Activate Schema</a:t>
            </a:r>
          </a:p>
          <a:p>
            <a:pPr algn="ctr"/>
            <a:r>
              <a:rPr lang="en-US" sz="2400" dirty="0" smtClean="0"/>
              <a:t>Develop Purpose </a:t>
            </a:r>
          </a:p>
          <a:p>
            <a:pPr algn="ctr"/>
            <a:r>
              <a:rPr lang="en-US" sz="2400" dirty="0" smtClean="0"/>
              <a:t>Sort and predict</a:t>
            </a:r>
          </a:p>
          <a:p>
            <a:pPr algn="ctr"/>
            <a:r>
              <a:rPr lang="en-US" sz="2400" dirty="0" smtClean="0"/>
              <a:t>Picture Walk, Text Walk</a:t>
            </a:r>
          </a:p>
          <a:p>
            <a:pPr algn="ctr"/>
            <a:r>
              <a:rPr lang="en-US" sz="2400" dirty="0" smtClean="0"/>
              <a:t>KWLH, RAN chart</a:t>
            </a:r>
          </a:p>
          <a:p>
            <a:pPr algn="ctr"/>
            <a:r>
              <a:rPr lang="en-US" sz="2400" dirty="0" smtClean="0"/>
              <a:t>Building from Clues</a:t>
            </a:r>
          </a:p>
          <a:p>
            <a:pPr algn="ctr"/>
            <a:r>
              <a:rPr lang="en-US" sz="2400" dirty="0" smtClean="0"/>
              <a:t>Anticipation guide</a:t>
            </a:r>
          </a:p>
          <a:p>
            <a:pPr algn="ctr"/>
            <a:r>
              <a:rPr lang="en-US" sz="2400" dirty="0" smtClean="0"/>
              <a:t>Vocabulary Construction</a:t>
            </a:r>
          </a:p>
        </p:txBody>
      </p:sp>
      <p:sp>
        <p:nvSpPr>
          <p:cNvPr id="13" name="TextBox 12"/>
          <p:cNvSpPr txBox="1"/>
          <p:nvPr/>
        </p:nvSpPr>
        <p:spPr>
          <a:xfrm>
            <a:off x="4064000" y="1340694"/>
            <a:ext cx="4185920" cy="5816977"/>
          </a:xfrm>
          <a:prstGeom prst="rect">
            <a:avLst/>
          </a:prstGeom>
          <a:noFill/>
        </p:spPr>
        <p:txBody>
          <a:bodyPr wrap="square" rtlCol="0">
            <a:spAutoFit/>
          </a:bodyPr>
          <a:lstStyle/>
          <a:p>
            <a:pPr algn="ctr"/>
            <a:r>
              <a:rPr lang="en-US" sz="3600" b="1" dirty="0" smtClean="0">
                <a:solidFill>
                  <a:srgbClr val="FFFF00"/>
                </a:solidFill>
              </a:rPr>
              <a:t>During Reading Strategies:</a:t>
            </a:r>
          </a:p>
          <a:p>
            <a:endParaRPr lang="en-US" sz="2400" dirty="0"/>
          </a:p>
          <a:p>
            <a:pPr algn="ctr"/>
            <a:r>
              <a:rPr lang="en-US" sz="2400" dirty="0" smtClean="0"/>
              <a:t>To teach while the are reading</a:t>
            </a:r>
          </a:p>
          <a:p>
            <a:pPr algn="ctr"/>
            <a:endParaRPr lang="en-US" sz="2400" dirty="0"/>
          </a:p>
          <a:p>
            <a:pPr algn="ctr"/>
            <a:r>
              <a:rPr lang="en-US" sz="2400" dirty="0" smtClean="0"/>
              <a:t>Metacognition</a:t>
            </a:r>
          </a:p>
          <a:p>
            <a:pPr algn="ctr"/>
            <a:endParaRPr lang="en-US" sz="2400" dirty="0"/>
          </a:p>
          <a:p>
            <a:pPr algn="ctr"/>
            <a:r>
              <a:rPr lang="en-US" sz="2400" dirty="0" smtClean="0"/>
              <a:t>Connections</a:t>
            </a:r>
          </a:p>
          <a:p>
            <a:pPr algn="ctr"/>
            <a:r>
              <a:rPr lang="en-US" sz="2400" dirty="0" smtClean="0"/>
              <a:t>Questioning</a:t>
            </a:r>
          </a:p>
          <a:p>
            <a:pPr algn="ctr"/>
            <a:r>
              <a:rPr lang="en-US" sz="2400" dirty="0" smtClean="0"/>
              <a:t>Visualizing</a:t>
            </a:r>
          </a:p>
          <a:p>
            <a:pPr algn="ctr"/>
            <a:r>
              <a:rPr lang="en-US" sz="2400" dirty="0" smtClean="0"/>
              <a:t>Hypothesize</a:t>
            </a:r>
          </a:p>
          <a:p>
            <a:pPr algn="ctr"/>
            <a:r>
              <a:rPr lang="en-US" sz="2400" dirty="0" smtClean="0"/>
              <a:t>Monitor Comprehension </a:t>
            </a:r>
          </a:p>
          <a:p>
            <a:pPr algn="ctr"/>
            <a:r>
              <a:rPr lang="en-US" dirty="0" smtClean="0"/>
              <a:t> </a:t>
            </a:r>
          </a:p>
          <a:p>
            <a:pPr algn="ctr"/>
            <a:endParaRPr lang="en-US" dirty="0"/>
          </a:p>
        </p:txBody>
      </p:sp>
      <p:sp>
        <p:nvSpPr>
          <p:cNvPr id="14" name="TextBox 13"/>
          <p:cNvSpPr txBox="1"/>
          <p:nvPr/>
        </p:nvSpPr>
        <p:spPr>
          <a:xfrm>
            <a:off x="8290560" y="907435"/>
            <a:ext cx="3901440" cy="5816977"/>
          </a:xfrm>
          <a:prstGeom prst="rect">
            <a:avLst/>
          </a:prstGeom>
          <a:solidFill>
            <a:schemeClr val="accent2"/>
          </a:solidFill>
        </p:spPr>
        <p:txBody>
          <a:bodyPr wrap="square" rtlCol="0">
            <a:spAutoFit/>
          </a:bodyPr>
          <a:lstStyle/>
          <a:p>
            <a:pPr algn="ctr"/>
            <a:r>
              <a:rPr lang="en-US" sz="3600" dirty="0" smtClean="0"/>
              <a:t>Post Reading Strategies:</a:t>
            </a:r>
          </a:p>
          <a:p>
            <a:pPr algn="ctr"/>
            <a:endParaRPr lang="en-US" sz="3600" dirty="0" smtClean="0"/>
          </a:p>
          <a:p>
            <a:pPr algn="ctr"/>
            <a:r>
              <a:rPr lang="en-US" sz="2400" dirty="0" smtClean="0"/>
              <a:t>To enhance students' reading and help them respond to the text in a meaningful way:</a:t>
            </a:r>
          </a:p>
          <a:p>
            <a:pPr algn="ctr"/>
            <a:r>
              <a:rPr lang="en-US" sz="2400" dirty="0" smtClean="0"/>
              <a:t>Venn diagram</a:t>
            </a:r>
          </a:p>
          <a:p>
            <a:pPr algn="ctr"/>
            <a:r>
              <a:rPr lang="en-US" sz="2400" dirty="0" smtClean="0"/>
              <a:t>Thinking Bubbles</a:t>
            </a:r>
          </a:p>
          <a:p>
            <a:pPr algn="ctr"/>
            <a:r>
              <a:rPr lang="en-US" sz="2400" dirty="0" smtClean="0"/>
              <a:t>Response Journals</a:t>
            </a:r>
          </a:p>
          <a:p>
            <a:pPr algn="ctr"/>
            <a:r>
              <a:rPr lang="en-US" sz="2400" dirty="0" smtClean="0"/>
              <a:t>RAN</a:t>
            </a:r>
          </a:p>
          <a:p>
            <a:pPr algn="ctr"/>
            <a:r>
              <a:rPr lang="en-US" sz="2400" dirty="0" smtClean="0"/>
              <a:t>CSI</a:t>
            </a:r>
          </a:p>
          <a:p>
            <a:pPr algn="ctr"/>
            <a:r>
              <a:rPr lang="en-US" sz="2400" dirty="0" smtClean="0"/>
              <a:t>Golden Lines</a:t>
            </a:r>
          </a:p>
          <a:p>
            <a:pPr algn="ctr"/>
            <a:endParaRPr lang="en-US" sz="2400" dirty="0"/>
          </a:p>
        </p:txBody>
      </p:sp>
    </p:spTree>
    <p:extLst>
      <p:ext uri="{BB962C8B-B14F-4D97-AF65-F5344CB8AC3E}">
        <p14:creationId xmlns:p14="http://schemas.microsoft.com/office/powerpoint/2010/main" val="377928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375" r="2623"/>
          <a:stretch/>
        </p:blipFill>
        <p:spPr>
          <a:xfrm>
            <a:off x="811370" y="592427"/>
            <a:ext cx="6941711" cy="5468946"/>
          </a:xfrm>
          <a:prstGeom prst="rect">
            <a:avLst/>
          </a:prstGeom>
          <a:ln w="76200">
            <a:solidFill>
              <a:schemeClr val="accent2"/>
            </a:solidFill>
          </a:ln>
        </p:spPr>
      </p:pic>
      <p:pic>
        <p:nvPicPr>
          <p:cNvPr id="4" name="Shape 207"/>
          <p:cNvPicPr preferRelativeResize="0"/>
          <p:nvPr/>
        </p:nvPicPr>
        <p:blipFill rotWithShape="1">
          <a:blip r:embed="rId4">
            <a:alphaModFix/>
          </a:blip>
          <a:srcRect r="5087" b="5356"/>
          <a:stretch/>
        </p:blipFill>
        <p:spPr>
          <a:xfrm rot="1212000">
            <a:off x="7437236" y="2239900"/>
            <a:ext cx="2757450" cy="2174000"/>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1655031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521" t="442" r="2883"/>
          <a:stretch/>
        </p:blipFill>
        <p:spPr>
          <a:xfrm>
            <a:off x="2279561" y="618186"/>
            <a:ext cx="6503832" cy="5306094"/>
          </a:xfrm>
          <a:prstGeom prst="rect">
            <a:avLst/>
          </a:prstGeom>
          <a:ln w="76200">
            <a:solidFill>
              <a:schemeClr val="accent2"/>
            </a:solidFill>
          </a:ln>
        </p:spPr>
      </p:pic>
    </p:spTree>
    <p:extLst>
      <p:ext uri="{BB962C8B-B14F-4D97-AF65-F5344CB8AC3E}">
        <p14:creationId xmlns:p14="http://schemas.microsoft.com/office/powerpoint/2010/main" val="3453073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029" y="827314"/>
            <a:ext cx="10720251" cy="1103086"/>
          </a:xfrm>
        </p:spPr>
        <p:txBody>
          <a:bodyPr>
            <a:normAutofit fontScale="90000"/>
          </a:bodyPr>
          <a:lstStyle/>
          <a:p>
            <a:pPr lvl="0">
              <a:spcBef>
                <a:spcPts val="0"/>
              </a:spcBef>
            </a:pPr>
            <a:r>
              <a:rPr lang="en" sz="4400" b="1" dirty="0">
                <a:latin typeface="Verdana"/>
                <a:ea typeface="Verdana"/>
                <a:cs typeface="Verdana"/>
                <a:sym typeface="Verdana"/>
              </a:rPr>
              <a:t>Comprehension strategies are not ends in themselves; they are means of helping your students understand what they are reading. </a:t>
            </a:r>
            <a:r>
              <a:rPr lang="en" b="1" dirty="0" smtClean="0">
                <a:latin typeface="Verdana"/>
                <a:ea typeface="Verdana"/>
                <a:cs typeface="Verdana"/>
                <a:sym typeface="Verdana"/>
              </a:rPr>
              <a:t/>
            </a:r>
            <a:br>
              <a:rPr lang="en" b="1" dirty="0" smtClean="0">
                <a:latin typeface="Verdana"/>
                <a:ea typeface="Verdana"/>
                <a:cs typeface="Verdana"/>
                <a:sym typeface="Verdana"/>
              </a:rPr>
            </a:br>
            <a:r>
              <a:rPr lang="en" b="1" dirty="0">
                <a:latin typeface="Verdana"/>
                <a:ea typeface="Verdana"/>
                <a:cs typeface="Verdana"/>
                <a:sym typeface="Verdana"/>
              </a:rPr>
              <a:t/>
            </a:r>
            <a:br>
              <a:rPr lang="en" b="1" dirty="0">
                <a:latin typeface="Verdana"/>
                <a:ea typeface="Verdana"/>
                <a:cs typeface="Verdana"/>
                <a:sym typeface="Verdana"/>
              </a:rPr>
            </a:br>
            <a:r>
              <a:rPr lang="en" b="1" i="1" dirty="0">
                <a:solidFill>
                  <a:schemeClr val="dk1"/>
                </a:solidFill>
                <a:latin typeface="Verdana"/>
                <a:ea typeface="Verdana"/>
                <a:cs typeface="Verdana"/>
                <a:sym typeface="Verdana"/>
              </a:rPr>
              <a:t>~ National Reading Panel</a:t>
            </a:r>
            <a:br>
              <a:rPr lang="en" b="1" i="1" dirty="0">
                <a:solidFill>
                  <a:schemeClr val="dk1"/>
                </a:solidFill>
                <a:latin typeface="Verdana"/>
                <a:ea typeface="Verdana"/>
                <a:cs typeface="Verdana"/>
                <a:sym typeface="Verdana"/>
              </a:rPr>
            </a:br>
            <a:endParaRPr lang="en-US" dirty="0"/>
          </a:p>
        </p:txBody>
      </p:sp>
    </p:spTree>
    <p:extLst>
      <p:ext uri="{BB962C8B-B14F-4D97-AF65-F5344CB8AC3E}">
        <p14:creationId xmlns:p14="http://schemas.microsoft.com/office/powerpoint/2010/main" val="3434417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571" r="2667"/>
          <a:stretch/>
        </p:blipFill>
        <p:spPr>
          <a:xfrm>
            <a:off x="1567543" y="651130"/>
            <a:ext cx="8142514" cy="5052177"/>
          </a:xfrm>
          <a:prstGeom prst="rect">
            <a:avLst/>
          </a:prstGeom>
          <a:ln w="76200">
            <a:solidFill>
              <a:schemeClr val="accent2"/>
            </a:solidFill>
          </a:ln>
        </p:spPr>
      </p:pic>
    </p:spTree>
    <p:extLst>
      <p:ext uri="{BB962C8B-B14F-4D97-AF65-F5344CB8AC3E}">
        <p14:creationId xmlns:p14="http://schemas.microsoft.com/office/powerpoint/2010/main" val="3118993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325120"/>
            <a:ext cx="10464800" cy="1605280"/>
          </a:xfrm>
        </p:spPr>
        <p:txBody>
          <a:bodyPr/>
          <a:lstStyle/>
          <a:p>
            <a:r>
              <a:rPr lang="en" b="1" dirty="0"/>
              <a:t>Building and Monitoring Background Knowledge</a:t>
            </a:r>
            <a:endParaRPr lang="en-US" dirty="0"/>
          </a:p>
        </p:txBody>
      </p:sp>
      <p:pic>
        <p:nvPicPr>
          <p:cNvPr id="3" name="Shape 222"/>
          <p:cNvPicPr preferRelativeResize="0"/>
          <p:nvPr/>
        </p:nvPicPr>
        <p:blipFill>
          <a:blip r:embed="rId3">
            <a:alphaModFix/>
          </a:blip>
          <a:stretch>
            <a:fillRect/>
          </a:stretch>
        </p:blipFill>
        <p:spPr>
          <a:xfrm>
            <a:off x="365760" y="1752600"/>
            <a:ext cx="5699760" cy="4302760"/>
          </a:xfrm>
          <a:prstGeom prst="rect">
            <a:avLst/>
          </a:prstGeom>
          <a:noFill/>
          <a:ln w="76200" cap="flat">
            <a:solidFill>
              <a:schemeClr val="accent2"/>
            </a:solidFill>
            <a:prstDash val="solid"/>
            <a:round/>
            <a:headEnd type="none" w="med" len="med"/>
            <a:tailEnd type="none" w="med" len="med"/>
          </a:ln>
        </p:spPr>
      </p:pic>
      <p:pic>
        <p:nvPicPr>
          <p:cNvPr id="4" name="Shape 237"/>
          <p:cNvPicPr preferRelativeResize="0"/>
          <p:nvPr/>
        </p:nvPicPr>
        <p:blipFill>
          <a:blip r:embed="rId4">
            <a:alphaModFix/>
          </a:blip>
          <a:stretch>
            <a:fillRect/>
          </a:stretch>
        </p:blipFill>
        <p:spPr>
          <a:xfrm>
            <a:off x="6659880" y="1752600"/>
            <a:ext cx="4892040" cy="4213860"/>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1380692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 b="1" dirty="0"/>
              <a:t>Making Connections</a:t>
            </a:r>
            <a:endParaRPr lang="en-US" dirty="0"/>
          </a:p>
        </p:txBody>
      </p:sp>
      <p:pic>
        <p:nvPicPr>
          <p:cNvPr id="3" name="Shape 256"/>
          <p:cNvPicPr preferRelativeResize="0"/>
          <p:nvPr/>
        </p:nvPicPr>
        <p:blipFill>
          <a:blip r:embed="rId3">
            <a:alphaModFix/>
          </a:blip>
          <a:stretch>
            <a:fillRect/>
          </a:stretch>
        </p:blipFill>
        <p:spPr>
          <a:xfrm>
            <a:off x="677334" y="1585995"/>
            <a:ext cx="6463569" cy="4672565"/>
          </a:xfrm>
          <a:prstGeom prst="rect">
            <a:avLst/>
          </a:prstGeom>
          <a:noFill/>
          <a:ln w="9525" cap="flat">
            <a:solidFill>
              <a:srgbClr val="000000"/>
            </a:solidFill>
            <a:prstDash val="solid"/>
            <a:round/>
            <a:headEnd type="none" w="med" len="med"/>
            <a:tailEnd type="none" w="med" len="med"/>
          </a:ln>
        </p:spPr>
      </p:pic>
      <p:sp>
        <p:nvSpPr>
          <p:cNvPr id="4" name="Rectangle 3"/>
          <p:cNvSpPr/>
          <p:nvPr/>
        </p:nvSpPr>
        <p:spPr>
          <a:xfrm>
            <a:off x="7467600" y="2148840"/>
            <a:ext cx="4404360" cy="2697918"/>
          </a:xfrm>
          <a:prstGeom prst="rect">
            <a:avLst/>
          </a:prstGeom>
        </p:spPr>
        <p:txBody>
          <a:bodyPr wrap="square">
            <a:spAutoFit/>
          </a:bodyPr>
          <a:lstStyle/>
          <a:p>
            <a:pPr algn="ctr">
              <a:spcAft>
                <a:spcPts val="1000"/>
              </a:spcAft>
            </a:pPr>
            <a:r>
              <a:rPr lang="en" sz="2800" b="1" dirty="0">
                <a:solidFill>
                  <a:schemeClr val="accent2"/>
                </a:solidFill>
                <a:latin typeface="Corsiva"/>
                <a:ea typeface="Corsiva"/>
                <a:cs typeface="Corsiva"/>
                <a:sym typeface="Corsiva"/>
              </a:rPr>
              <a:t>“The words on the page are only half of the story.  The rest is what you bring to the party</a:t>
            </a:r>
            <a:r>
              <a:rPr lang="en" sz="2800" b="1" dirty="0" smtClean="0">
                <a:solidFill>
                  <a:schemeClr val="accent2"/>
                </a:solidFill>
                <a:latin typeface="Corsiva"/>
                <a:ea typeface="Corsiva"/>
                <a:cs typeface="Corsiva"/>
                <a:sym typeface="Corsiva"/>
              </a:rPr>
              <a:t>.”</a:t>
            </a:r>
          </a:p>
          <a:p>
            <a:pPr algn="ctr">
              <a:spcAft>
                <a:spcPts val="1000"/>
              </a:spcAft>
            </a:pPr>
            <a:r>
              <a:rPr lang="en" sz="2800" b="1" dirty="0" smtClean="0">
                <a:solidFill>
                  <a:schemeClr val="accent2"/>
                </a:solidFill>
                <a:latin typeface="Corsiva"/>
                <a:ea typeface="Corsiva"/>
                <a:cs typeface="Corsiva"/>
                <a:sym typeface="Corsiva"/>
              </a:rPr>
              <a:t> </a:t>
            </a:r>
            <a:endParaRPr lang="en" sz="2800" b="1" dirty="0">
              <a:solidFill>
                <a:schemeClr val="accent2"/>
              </a:solidFill>
              <a:latin typeface="Corsiva"/>
              <a:ea typeface="Corsiva"/>
              <a:cs typeface="Corsiva"/>
              <a:sym typeface="Corsiva"/>
            </a:endParaRPr>
          </a:p>
          <a:p>
            <a:pPr lvl="0" algn="ctr">
              <a:lnSpc>
                <a:spcPct val="115000"/>
              </a:lnSpc>
            </a:pPr>
            <a:r>
              <a:rPr lang="en" sz="1100" dirty="0"/>
              <a:t>~Toni Morrison, </a:t>
            </a:r>
            <a:r>
              <a:rPr lang="en" sz="1100" u="sng" dirty="0"/>
              <a:t>The Reader as Artist</a:t>
            </a:r>
          </a:p>
        </p:txBody>
      </p:sp>
    </p:spTree>
    <p:extLst>
      <p:ext uri="{BB962C8B-B14F-4D97-AF65-F5344CB8AC3E}">
        <p14:creationId xmlns:p14="http://schemas.microsoft.com/office/powerpoint/2010/main" val="427392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5760" y="1422400"/>
            <a:ext cx="11379200" cy="3785652"/>
          </a:xfrm>
          <a:prstGeom prst="rect">
            <a:avLst/>
          </a:prstGeom>
          <a:noFill/>
        </p:spPr>
        <p:txBody>
          <a:bodyPr wrap="square" rtlCol="0">
            <a:spAutoFit/>
          </a:bodyPr>
          <a:lstStyle/>
          <a:p>
            <a:r>
              <a:rPr lang="en-US" sz="4000" dirty="0" smtClean="0"/>
              <a:t>“The Batsmen were merciless against the Bowlers.  The Bowlers placed their men in slips and covers. But to no avail. The Batsmen hit one four after another along with an occasional six.  Not once did the balls hit their stumps or get caught”.   </a:t>
            </a:r>
            <a:endParaRPr lang="en-US" sz="4000" dirty="0"/>
          </a:p>
        </p:txBody>
      </p:sp>
    </p:spTree>
    <p:extLst>
      <p:ext uri="{BB962C8B-B14F-4D97-AF65-F5344CB8AC3E}">
        <p14:creationId xmlns:p14="http://schemas.microsoft.com/office/powerpoint/2010/main" val="752270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761" y="643944"/>
            <a:ext cx="9942490" cy="4431983"/>
          </a:xfrm>
          <a:prstGeom prst="rect">
            <a:avLst/>
          </a:prstGeom>
          <a:noFill/>
        </p:spPr>
        <p:txBody>
          <a:bodyPr wrap="square" rtlCol="0">
            <a:spAutoFit/>
          </a:bodyPr>
          <a:lstStyle/>
          <a:p>
            <a:r>
              <a:rPr lang="en-US" sz="4000" dirty="0" smtClean="0"/>
              <a:t>Goals of the Webinar:</a:t>
            </a:r>
          </a:p>
          <a:p>
            <a:endParaRPr lang="en-US" dirty="0"/>
          </a:p>
          <a:p>
            <a:r>
              <a:rPr lang="en-US" sz="2800" dirty="0" smtClean="0"/>
              <a:t>Reading strategies to create independent and thoughtful readers who can respond creatively and critically.</a:t>
            </a:r>
          </a:p>
          <a:p>
            <a:endParaRPr lang="en-US" sz="2800" dirty="0" smtClean="0"/>
          </a:p>
          <a:p>
            <a:endParaRPr lang="en-US" sz="2800" dirty="0"/>
          </a:p>
          <a:p>
            <a:pPr marL="285750" indent="-285750">
              <a:buFont typeface="Wingdings" panose="05000000000000000000" pitchFamily="2" charset="2"/>
              <a:buChar char="q"/>
            </a:pPr>
            <a:r>
              <a:rPr lang="en-US" sz="2800" dirty="0" smtClean="0"/>
              <a:t>Engagement</a:t>
            </a:r>
          </a:p>
          <a:p>
            <a:pPr marL="285750" indent="-285750">
              <a:buFont typeface="Wingdings" panose="05000000000000000000" pitchFamily="2" charset="2"/>
              <a:buChar char="q"/>
            </a:pPr>
            <a:r>
              <a:rPr lang="en-US" sz="2800" dirty="0" smtClean="0"/>
              <a:t>Closing the Reading Gaps</a:t>
            </a:r>
          </a:p>
          <a:p>
            <a:pPr marL="285750" indent="-285750">
              <a:buFont typeface="Wingdings" panose="05000000000000000000" pitchFamily="2" charset="2"/>
              <a:buChar char="q"/>
            </a:pPr>
            <a:r>
              <a:rPr lang="en-US" sz="2800" dirty="0" smtClean="0"/>
              <a:t>Seven most effective strategies and some tools to support</a:t>
            </a:r>
          </a:p>
          <a:p>
            <a:pPr marL="285750" indent="-285750">
              <a:buFont typeface="Wingdings" panose="05000000000000000000" pitchFamily="2" charset="2"/>
              <a:buChar char="q"/>
            </a:pPr>
            <a:r>
              <a:rPr lang="en-US" sz="2800" dirty="0" smtClean="0"/>
              <a:t>Assessment Cycle</a:t>
            </a:r>
          </a:p>
        </p:txBody>
      </p:sp>
    </p:spTree>
    <p:extLst>
      <p:ext uri="{BB962C8B-B14F-4D97-AF65-F5344CB8AC3E}">
        <p14:creationId xmlns:p14="http://schemas.microsoft.com/office/powerpoint/2010/main" val="96298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margdteachingposters.weebly.com/uploads/2/7/6/9/2769233/7361_orig.jpg?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4775" y="251460"/>
            <a:ext cx="9210675" cy="6276975"/>
          </a:xfrm>
          <a:prstGeom prst="rect">
            <a:avLst/>
          </a:prstGeom>
          <a:noFill/>
          <a:ln w="76200">
            <a:solidFill>
              <a:schemeClr val="accent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595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 b="1" i="1" dirty="0"/>
              <a:t>Visualizing</a:t>
            </a:r>
            <a:r>
              <a:rPr lang="en" dirty="0"/>
              <a:t>- Motion Picture of the Mind</a:t>
            </a:r>
            <a:endParaRPr lang="en-US" dirty="0"/>
          </a:p>
        </p:txBody>
      </p:sp>
      <p:sp>
        <p:nvSpPr>
          <p:cNvPr id="3" name="Rectangle 2"/>
          <p:cNvSpPr/>
          <p:nvPr/>
        </p:nvSpPr>
        <p:spPr>
          <a:xfrm>
            <a:off x="4754880" y="1657339"/>
            <a:ext cx="7132320" cy="4401205"/>
          </a:xfrm>
          <a:prstGeom prst="rect">
            <a:avLst/>
          </a:prstGeom>
        </p:spPr>
        <p:txBody>
          <a:bodyPr wrap="square">
            <a:spAutoFit/>
          </a:bodyPr>
          <a:lstStyle/>
          <a:p>
            <a:r>
              <a:rPr lang="en-US" sz="2800" dirty="0">
                <a:solidFill>
                  <a:schemeClr val="accent2">
                    <a:lumMod val="20000"/>
                    <a:lumOff val="80000"/>
                  </a:schemeClr>
                </a:solidFill>
              </a:rPr>
              <a:t>Using all of our senses to create an understanding of text. </a:t>
            </a:r>
          </a:p>
          <a:p>
            <a:endParaRPr lang="en-US" sz="2800" dirty="0">
              <a:solidFill>
                <a:schemeClr val="accent2">
                  <a:lumMod val="20000"/>
                  <a:lumOff val="80000"/>
                </a:schemeClr>
              </a:solidFill>
            </a:endParaRPr>
          </a:p>
          <a:p>
            <a:r>
              <a:rPr lang="en-US" sz="2800" dirty="0">
                <a:solidFill>
                  <a:schemeClr val="accent2">
                    <a:lumMod val="20000"/>
                    <a:lumOff val="80000"/>
                  </a:schemeClr>
                </a:solidFill>
              </a:rPr>
              <a:t>Imagine tone of voice, the smells of the dirty socks, the feeling of the cold damp sweat, the hairs on your neck tingling.</a:t>
            </a:r>
          </a:p>
          <a:p>
            <a:endParaRPr lang="en-US" sz="2800" dirty="0">
              <a:solidFill>
                <a:schemeClr val="accent2">
                  <a:lumMod val="20000"/>
                  <a:lumOff val="80000"/>
                </a:schemeClr>
              </a:solidFill>
            </a:endParaRPr>
          </a:p>
          <a:p>
            <a:r>
              <a:rPr lang="en-US" sz="2800" dirty="0" err="1">
                <a:solidFill>
                  <a:schemeClr val="accent2">
                    <a:lumMod val="20000"/>
                    <a:lumOff val="80000"/>
                  </a:schemeClr>
                </a:solidFill>
              </a:rPr>
              <a:t>Adriene</a:t>
            </a:r>
            <a:r>
              <a:rPr lang="en-US" sz="2800" dirty="0">
                <a:solidFill>
                  <a:schemeClr val="accent2">
                    <a:lumMod val="20000"/>
                    <a:lumOff val="80000"/>
                  </a:schemeClr>
                </a:solidFill>
              </a:rPr>
              <a:t> Gear says, </a:t>
            </a:r>
            <a:r>
              <a:rPr lang="en-US" sz="2800" i="1" dirty="0">
                <a:solidFill>
                  <a:schemeClr val="accent2">
                    <a:lumMod val="20000"/>
                    <a:lumOff val="80000"/>
                  </a:schemeClr>
                </a:solidFill>
              </a:rPr>
              <a:t>“visualizing is the ‘sister to imagination’ the critical difference is the source for the images</a:t>
            </a:r>
            <a:r>
              <a:rPr lang="en-US" sz="2800" dirty="0">
                <a:solidFill>
                  <a:schemeClr val="accent2">
                    <a:lumMod val="20000"/>
                    <a:lumOff val="80000"/>
                  </a:schemeClr>
                </a:solidFill>
              </a:rPr>
              <a:t>.”</a:t>
            </a:r>
          </a:p>
        </p:txBody>
      </p:sp>
      <p:pic>
        <p:nvPicPr>
          <p:cNvPr id="4" name="Shape 277"/>
          <p:cNvPicPr preferRelativeResize="0"/>
          <p:nvPr/>
        </p:nvPicPr>
        <p:blipFill>
          <a:blip r:embed="rId3">
            <a:alphaModFix/>
          </a:blip>
          <a:stretch>
            <a:fillRect/>
          </a:stretch>
        </p:blipFill>
        <p:spPr>
          <a:xfrm>
            <a:off x="386080" y="1452880"/>
            <a:ext cx="4063154" cy="5049520"/>
          </a:xfrm>
          <a:prstGeom prst="rect">
            <a:avLst/>
          </a:prstGeom>
          <a:noFill/>
          <a:ln>
            <a:noFill/>
          </a:ln>
        </p:spPr>
      </p:pic>
    </p:spTree>
    <p:extLst>
      <p:ext uri="{BB962C8B-B14F-4D97-AF65-F5344CB8AC3E}">
        <p14:creationId xmlns:p14="http://schemas.microsoft.com/office/powerpoint/2010/main" val="4025752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00115"/>
            <a:ext cx="8596668" cy="1003845"/>
          </a:xfrm>
        </p:spPr>
        <p:txBody>
          <a:bodyPr>
            <a:normAutofit fontScale="90000"/>
          </a:bodyPr>
          <a:lstStyle/>
          <a:p>
            <a:pPr algn="ctr"/>
            <a:r>
              <a:rPr lang="en" sz="6000" b="1" dirty="0"/>
              <a:t>Inferring</a:t>
            </a:r>
            <a:endParaRPr lang="en-US" sz="6000" dirty="0"/>
          </a:p>
        </p:txBody>
      </p:sp>
      <p:pic>
        <p:nvPicPr>
          <p:cNvPr id="3" name="Shape 317"/>
          <p:cNvPicPr preferRelativeResize="0"/>
          <p:nvPr/>
        </p:nvPicPr>
        <p:blipFill>
          <a:blip r:embed="rId3">
            <a:alphaModFix/>
          </a:blip>
          <a:stretch>
            <a:fillRect/>
          </a:stretch>
        </p:blipFill>
        <p:spPr>
          <a:xfrm>
            <a:off x="540174" y="1386840"/>
            <a:ext cx="3839149" cy="5009425"/>
          </a:xfrm>
          <a:prstGeom prst="rect">
            <a:avLst/>
          </a:prstGeom>
          <a:noFill/>
          <a:ln w="76200" cap="flat">
            <a:solidFill>
              <a:schemeClr val="accent2"/>
            </a:solidFill>
            <a:prstDash val="solid"/>
            <a:round/>
            <a:headEnd type="none" w="med" len="med"/>
            <a:tailEnd type="none" w="med" len="med"/>
          </a:ln>
        </p:spPr>
      </p:pic>
      <p:pic>
        <p:nvPicPr>
          <p:cNvPr id="4" name="Shape 318"/>
          <p:cNvPicPr preferRelativeResize="0"/>
          <p:nvPr/>
        </p:nvPicPr>
        <p:blipFill>
          <a:blip r:embed="rId4">
            <a:alphaModFix/>
          </a:blip>
          <a:stretch>
            <a:fillRect/>
          </a:stretch>
        </p:blipFill>
        <p:spPr>
          <a:xfrm>
            <a:off x="5890068" y="1894493"/>
            <a:ext cx="5897879" cy="1997059"/>
          </a:xfrm>
          <a:prstGeom prst="rect">
            <a:avLst/>
          </a:prstGeom>
          <a:noFill/>
          <a:ln w="76200" cap="flat">
            <a:solidFill>
              <a:schemeClr val="accent2"/>
            </a:solidFill>
            <a:prstDash val="solid"/>
            <a:round/>
            <a:headEnd type="none" w="med" len="med"/>
            <a:tailEnd type="none" w="med" len="med"/>
          </a:ln>
        </p:spPr>
      </p:pic>
      <p:sp>
        <p:nvSpPr>
          <p:cNvPr id="5" name="Rectangle 4"/>
          <p:cNvSpPr/>
          <p:nvPr/>
        </p:nvSpPr>
        <p:spPr>
          <a:xfrm>
            <a:off x="5471160" y="4582085"/>
            <a:ext cx="6096000" cy="646331"/>
          </a:xfrm>
          <a:prstGeom prst="rect">
            <a:avLst/>
          </a:prstGeom>
        </p:spPr>
        <p:txBody>
          <a:bodyPr>
            <a:spAutoFit/>
          </a:bodyPr>
          <a:lstStyle/>
          <a:p>
            <a:pPr marL="457200" lvl="0" indent="-431800">
              <a:buClr>
                <a:schemeClr val="lt1"/>
              </a:buClr>
              <a:buSzPct val="114285"/>
              <a:buFont typeface="Arial"/>
              <a:buChar char="★"/>
            </a:pPr>
            <a:r>
              <a:rPr lang="en" dirty="0"/>
              <a:t>comic strips/riddles</a:t>
            </a:r>
          </a:p>
          <a:p>
            <a:pPr marL="457200" lvl="0" indent="-431800">
              <a:buClr>
                <a:schemeClr val="lt1"/>
              </a:buClr>
              <a:buSzPct val="114285"/>
              <a:buFont typeface="Arial"/>
              <a:buChar char="★"/>
            </a:pPr>
            <a:r>
              <a:rPr lang="en" dirty="0"/>
              <a:t>wordless picture books</a:t>
            </a:r>
          </a:p>
        </p:txBody>
      </p:sp>
    </p:spTree>
    <p:extLst>
      <p:ext uri="{BB962C8B-B14F-4D97-AF65-F5344CB8AC3E}">
        <p14:creationId xmlns:p14="http://schemas.microsoft.com/office/powerpoint/2010/main" val="3564351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jklimeklanguagearts.wikispaces.com/file/view/snowman.gif/106515577/343x477/snowma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 y="762731"/>
            <a:ext cx="3791585" cy="5272847"/>
          </a:xfrm>
          <a:prstGeom prst="rect">
            <a:avLst/>
          </a:prstGeom>
          <a:noFill/>
          <a:ln w="76200">
            <a:solidFill>
              <a:schemeClr val="accent2"/>
            </a:solidFill>
          </a:ln>
          <a:extLst>
            <a:ext uri="{909E8E84-426E-40DD-AFC4-6F175D3DCCD1}">
              <a14:hiddenFill xmlns:a14="http://schemas.microsoft.com/office/drawing/2010/main">
                <a:solidFill>
                  <a:srgbClr val="FFFFFF"/>
                </a:solidFill>
              </a14:hiddenFill>
            </a:ext>
          </a:extLst>
        </p:spPr>
      </p:pic>
      <p:pic>
        <p:nvPicPr>
          <p:cNvPr id="1028" name="Picture 4" descr="http://1.bp.blogspot.com/-4tW4QK4uoiQ/U0WtCKclT3I/AAAAAAAAAIw/Rkux5QwdOPI/s1600/Screenshot+2014-04-09+14.26.3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2492" y="1517015"/>
            <a:ext cx="7049937" cy="3764280"/>
          </a:xfrm>
          <a:prstGeom prst="rect">
            <a:avLst/>
          </a:prstGeom>
          <a:noFill/>
          <a:ln w="76200">
            <a:solidFill>
              <a:schemeClr val="accent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26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654" y="335280"/>
            <a:ext cx="8703348" cy="1295400"/>
          </a:xfrm>
        </p:spPr>
        <p:txBody>
          <a:bodyPr/>
          <a:lstStyle/>
          <a:p>
            <a:pPr algn="ctr"/>
            <a:r>
              <a:rPr lang="en" b="1" dirty="0"/>
              <a:t>Determining Importance</a:t>
            </a:r>
            <a:r>
              <a:rPr lang="en" dirty="0"/>
              <a:t> </a:t>
            </a:r>
            <a:endParaRPr lang="en-US" dirty="0"/>
          </a:p>
        </p:txBody>
      </p:sp>
      <p:pic>
        <p:nvPicPr>
          <p:cNvPr id="3" name="Shape 366"/>
          <p:cNvPicPr preferRelativeResize="0"/>
          <p:nvPr/>
        </p:nvPicPr>
        <p:blipFill>
          <a:blip r:embed="rId3">
            <a:alphaModFix/>
          </a:blip>
          <a:stretch>
            <a:fillRect/>
          </a:stretch>
        </p:blipFill>
        <p:spPr>
          <a:xfrm>
            <a:off x="860214" y="1274954"/>
            <a:ext cx="4824306" cy="4971665"/>
          </a:xfrm>
          <a:prstGeom prst="rect">
            <a:avLst/>
          </a:prstGeom>
          <a:noFill/>
          <a:ln w="76200" cap="flat">
            <a:solidFill>
              <a:schemeClr val="accent2"/>
            </a:solidFill>
            <a:prstDash val="solid"/>
            <a:round/>
            <a:headEnd type="none" w="med" len="med"/>
            <a:tailEnd type="none" w="med" len="med"/>
          </a:ln>
        </p:spPr>
      </p:pic>
      <p:pic>
        <p:nvPicPr>
          <p:cNvPr id="5" name="Picture 4"/>
          <p:cNvPicPr>
            <a:picLocks noChangeAspect="1"/>
          </p:cNvPicPr>
          <p:nvPr/>
        </p:nvPicPr>
        <p:blipFill>
          <a:blip r:embed="rId4"/>
          <a:stretch>
            <a:fillRect/>
          </a:stretch>
        </p:blipFill>
        <p:spPr>
          <a:xfrm>
            <a:off x="6553200" y="1274954"/>
            <a:ext cx="3550920" cy="5027145"/>
          </a:xfrm>
          <a:prstGeom prst="rect">
            <a:avLst/>
          </a:prstGeom>
          <a:ln w="76200">
            <a:solidFill>
              <a:schemeClr val="accent2"/>
            </a:solidFill>
          </a:ln>
        </p:spPr>
      </p:pic>
    </p:spTree>
    <p:extLst>
      <p:ext uri="{BB962C8B-B14F-4D97-AF65-F5344CB8AC3E}">
        <p14:creationId xmlns:p14="http://schemas.microsoft.com/office/powerpoint/2010/main" val="1133844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 sz="4000" b="1" i="1" dirty="0">
                <a:solidFill>
                  <a:schemeClr val="accent2">
                    <a:lumMod val="60000"/>
                    <a:lumOff val="40000"/>
                  </a:schemeClr>
                </a:solidFill>
              </a:rPr>
              <a:t>Questioning</a:t>
            </a:r>
            <a:endParaRPr lang="en-US" sz="4000" dirty="0">
              <a:solidFill>
                <a:schemeClr val="accent2">
                  <a:lumMod val="60000"/>
                  <a:lumOff val="40000"/>
                </a:schemeClr>
              </a:solidFill>
            </a:endParaRPr>
          </a:p>
        </p:txBody>
      </p:sp>
      <p:pic>
        <p:nvPicPr>
          <p:cNvPr id="5" name="Shape 389"/>
          <p:cNvPicPr preferRelativeResize="0"/>
          <p:nvPr/>
        </p:nvPicPr>
        <p:blipFill>
          <a:blip r:embed="rId3">
            <a:alphaModFix/>
          </a:blip>
          <a:stretch>
            <a:fillRect/>
          </a:stretch>
        </p:blipFill>
        <p:spPr>
          <a:xfrm>
            <a:off x="304800" y="1371600"/>
            <a:ext cx="4785360" cy="4617720"/>
          </a:xfrm>
          <a:prstGeom prst="rect">
            <a:avLst/>
          </a:prstGeom>
          <a:noFill/>
          <a:ln w="76200">
            <a:solidFill>
              <a:schemeClr val="accent2"/>
            </a:solidFill>
          </a:ln>
        </p:spPr>
      </p:pic>
      <p:sp>
        <p:nvSpPr>
          <p:cNvPr id="6" name="Rectangle 5"/>
          <p:cNvSpPr/>
          <p:nvPr/>
        </p:nvSpPr>
        <p:spPr>
          <a:xfrm>
            <a:off x="6019800" y="1371600"/>
            <a:ext cx="5029200" cy="4488835"/>
          </a:xfrm>
          <a:prstGeom prst="rect">
            <a:avLst/>
          </a:prstGeom>
        </p:spPr>
        <p:txBody>
          <a:bodyPr wrap="square">
            <a:spAutoFit/>
          </a:bodyPr>
          <a:lstStyle/>
          <a:p>
            <a:r>
              <a:rPr lang="en" sz="2000" dirty="0">
                <a:solidFill>
                  <a:schemeClr val="accent2">
                    <a:lumMod val="40000"/>
                    <a:lumOff val="60000"/>
                  </a:schemeClr>
                </a:solidFill>
              </a:rPr>
              <a:t>“</a:t>
            </a:r>
            <a:r>
              <a:rPr lang="en" sz="2000" i="1" dirty="0">
                <a:solidFill>
                  <a:schemeClr val="accent2">
                    <a:lumMod val="40000"/>
                    <a:lumOff val="60000"/>
                  </a:schemeClr>
                </a:solidFill>
              </a:rPr>
              <a:t>The most important questions don’t seem to have ready answers. But the questions themselves have a healing power when they are shared.  An answer is an invitation to stop thinking about something, to stop wondering. Life has no such stopping places. Life is a process whose every event is connected to the moment that just went by. An unanswered question is a fine travelling companion. It sharpens your eye for the road</a:t>
            </a:r>
            <a:r>
              <a:rPr lang="en" sz="2000" dirty="0">
                <a:solidFill>
                  <a:schemeClr val="accent2">
                    <a:lumMod val="40000"/>
                    <a:lumOff val="60000"/>
                  </a:schemeClr>
                </a:solidFill>
              </a:rPr>
              <a:t>.”  </a:t>
            </a:r>
            <a:endParaRPr lang="en" sz="2000" dirty="0" smtClean="0">
              <a:solidFill>
                <a:schemeClr val="accent2">
                  <a:lumMod val="40000"/>
                  <a:lumOff val="60000"/>
                </a:schemeClr>
              </a:solidFill>
            </a:endParaRPr>
          </a:p>
          <a:p>
            <a:endParaRPr lang="en" dirty="0"/>
          </a:p>
          <a:p>
            <a:pPr lvl="0" indent="457200"/>
            <a:r>
              <a:rPr lang="en" dirty="0"/>
              <a:t>Rachel Naomu Remen</a:t>
            </a:r>
          </a:p>
        </p:txBody>
      </p:sp>
    </p:spTree>
    <p:extLst>
      <p:ext uri="{BB962C8B-B14F-4D97-AF65-F5344CB8AC3E}">
        <p14:creationId xmlns:p14="http://schemas.microsoft.com/office/powerpoint/2010/main" val="2960105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404"/>
          <p:cNvPicPr preferRelativeResize="0"/>
          <p:nvPr/>
        </p:nvPicPr>
        <p:blipFill>
          <a:blip r:embed="rId3">
            <a:alphaModFix/>
          </a:blip>
          <a:stretch>
            <a:fillRect/>
          </a:stretch>
        </p:blipFill>
        <p:spPr>
          <a:xfrm>
            <a:off x="811191" y="701094"/>
            <a:ext cx="2770209" cy="5364254"/>
          </a:xfrm>
          <a:prstGeom prst="rect">
            <a:avLst/>
          </a:prstGeom>
          <a:noFill/>
          <a:ln w="76200" cap="flat">
            <a:solidFill>
              <a:schemeClr val="accent2"/>
            </a:solidFill>
            <a:prstDash val="solid"/>
            <a:round/>
            <a:headEnd type="none" w="med" len="med"/>
            <a:tailEnd type="none" w="med" len="med"/>
          </a:ln>
        </p:spPr>
      </p:pic>
      <p:sp>
        <p:nvSpPr>
          <p:cNvPr id="4" name="Rectangle 3"/>
          <p:cNvSpPr/>
          <p:nvPr/>
        </p:nvSpPr>
        <p:spPr>
          <a:xfrm>
            <a:off x="4206240" y="701094"/>
            <a:ext cx="7589520" cy="1569660"/>
          </a:xfrm>
          <a:prstGeom prst="rect">
            <a:avLst/>
          </a:prstGeom>
        </p:spPr>
        <p:txBody>
          <a:bodyPr wrap="square">
            <a:spAutoFit/>
          </a:bodyPr>
          <a:lstStyle/>
          <a:p>
            <a:pPr marL="819150" lvl="1" indent="-285750">
              <a:buClr>
                <a:schemeClr val="lt1"/>
              </a:buClr>
              <a:buSzPct val="100000"/>
              <a:buFont typeface="Wingdings" panose="05000000000000000000" pitchFamily="2" charset="2"/>
              <a:buChar char="v"/>
            </a:pPr>
            <a:r>
              <a:rPr lang="en" sz="2400" dirty="0" smtClean="0"/>
              <a:t> Golden </a:t>
            </a:r>
            <a:r>
              <a:rPr lang="en" sz="2400" dirty="0"/>
              <a:t>Lines</a:t>
            </a:r>
          </a:p>
          <a:p>
            <a:pPr marL="914400" lvl="1" indent="-381000">
              <a:buClr>
                <a:schemeClr val="lt1"/>
              </a:buClr>
              <a:buSzPct val="100000"/>
              <a:buFont typeface="Wingdings" panose="05000000000000000000" pitchFamily="2" charset="2"/>
              <a:buChar char="v"/>
            </a:pPr>
            <a:r>
              <a:rPr lang="en" sz="2400" dirty="0"/>
              <a:t>Double Entry </a:t>
            </a:r>
            <a:r>
              <a:rPr lang="en" sz="2400" dirty="0" smtClean="0"/>
              <a:t>Journal</a:t>
            </a:r>
          </a:p>
          <a:p>
            <a:pPr marL="914400" lvl="1" indent="-381000">
              <a:buClr>
                <a:schemeClr val="lt1"/>
              </a:buClr>
              <a:buSzPct val="100000"/>
              <a:buFont typeface="Wingdings" panose="05000000000000000000" pitchFamily="2" charset="2"/>
              <a:buChar char="v"/>
            </a:pPr>
            <a:r>
              <a:rPr lang="en" sz="2400" dirty="0" smtClean="0"/>
              <a:t>Wonder Wall</a:t>
            </a:r>
          </a:p>
          <a:p>
            <a:pPr marL="914400" lvl="1" indent="-381000">
              <a:buClr>
                <a:schemeClr val="lt1"/>
              </a:buClr>
              <a:buSzPct val="100000"/>
              <a:buFont typeface="Wingdings" panose="05000000000000000000" pitchFamily="2" charset="2"/>
              <a:buChar char="v"/>
            </a:pPr>
            <a:r>
              <a:rPr lang="en" sz="2400" dirty="0" smtClean="0"/>
              <a:t>RAN chart</a:t>
            </a:r>
            <a:endParaRPr lang="en" sz="2400" dirty="0"/>
          </a:p>
        </p:txBody>
      </p:sp>
      <p:pic>
        <p:nvPicPr>
          <p:cNvPr id="5" name="Shape 479"/>
          <p:cNvPicPr preferRelativeResize="0"/>
          <p:nvPr/>
        </p:nvPicPr>
        <p:blipFill rotWithShape="1">
          <a:blip r:embed="rId4">
            <a:alphaModFix/>
          </a:blip>
          <a:srcRect b="28021"/>
          <a:stretch/>
        </p:blipFill>
        <p:spPr>
          <a:xfrm>
            <a:off x="4434840" y="2819400"/>
            <a:ext cx="6156959" cy="2663118"/>
          </a:xfrm>
          <a:prstGeom prst="rect">
            <a:avLst/>
          </a:prstGeom>
          <a:noFill/>
          <a:ln w="76200" cap="flat">
            <a:solidFill>
              <a:schemeClr val="accent2">
                <a:lumMod val="60000"/>
                <a:lumOff val="40000"/>
              </a:schemeClr>
            </a:solidFill>
            <a:prstDash val="solid"/>
            <a:round/>
            <a:headEnd type="none" w="med" len="med"/>
            <a:tailEnd type="none" w="med" len="med"/>
          </a:ln>
        </p:spPr>
      </p:pic>
    </p:spTree>
    <p:extLst>
      <p:ext uri="{BB962C8B-B14F-4D97-AF65-F5344CB8AC3E}">
        <p14:creationId xmlns:p14="http://schemas.microsoft.com/office/powerpoint/2010/main" val="1874710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 b="1" dirty="0"/>
              <a:t>Synthesizing</a:t>
            </a:r>
            <a:endParaRPr lang="en-US" dirty="0"/>
          </a:p>
        </p:txBody>
      </p:sp>
      <p:sp>
        <p:nvSpPr>
          <p:cNvPr id="3" name="Rectangle 2"/>
          <p:cNvSpPr/>
          <p:nvPr/>
        </p:nvSpPr>
        <p:spPr>
          <a:xfrm flipH="1">
            <a:off x="8662181" y="1930400"/>
            <a:ext cx="3240259" cy="646331"/>
          </a:xfrm>
          <a:prstGeom prst="rect">
            <a:avLst/>
          </a:prstGeom>
        </p:spPr>
        <p:txBody>
          <a:bodyPr wrap="square">
            <a:spAutoFit/>
          </a:bodyPr>
          <a:lstStyle/>
          <a:p>
            <a:pPr marL="457200" lvl="0" indent="-431800">
              <a:buClr>
                <a:schemeClr val="lt1"/>
              </a:buClr>
              <a:buSzPct val="114285"/>
              <a:buFont typeface="Arial"/>
              <a:buChar char="★"/>
            </a:pPr>
            <a:r>
              <a:rPr lang="en" dirty="0"/>
              <a:t>Even Dozen </a:t>
            </a:r>
            <a:endParaRPr lang="en" dirty="0" smtClean="0"/>
          </a:p>
          <a:p>
            <a:pPr marL="457200" lvl="0" indent="-431800">
              <a:buClr>
                <a:schemeClr val="lt1"/>
              </a:buClr>
              <a:buSzPct val="114285"/>
              <a:buFont typeface="Arial"/>
              <a:buChar char="★"/>
            </a:pPr>
            <a:r>
              <a:rPr lang="en" dirty="0" smtClean="0"/>
              <a:t>3-2-1 Bridge</a:t>
            </a:r>
            <a:endParaRPr lang="en" dirty="0"/>
          </a:p>
        </p:txBody>
      </p:sp>
      <p:pic>
        <p:nvPicPr>
          <p:cNvPr id="4" name="Shape 427"/>
          <p:cNvPicPr preferRelativeResize="0"/>
          <p:nvPr/>
        </p:nvPicPr>
        <p:blipFill>
          <a:blip r:embed="rId3">
            <a:alphaModFix/>
          </a:blip>
          <a:stretch>
            <a:fillRect/>
          </a:stretch>
        </p:blipFill>
        <p:spPr>
          <a:xfrm>
            <a:off x="677334" y="1478145"/>
            <a:ext cx="3715174" cy="4717025"/>
          </a:xfrm>
          <a:prstGeom prst="rect">
            <a:avLst/>
          </a:prstGeom>
          <a:noFill/>
          <a:ln w="76200" cap="flat">
            <a:solidFill>
              <a:schemeClr val="lt1"/>
            </a:solidFill>
            <a:prstDash val="solid"/>
            <a:round/>
            <a:headEnd type="none" w="med" len="med"/>
            <a:tailEnd type="none" w="med" len="med"/>
          </a:ln>
        </p:spPr>
      </p:pic>
      <p:pic>
        <p:nvPicPr>
          <p:cNvPr id="5" name="Shape 435"/>
          <p:cNvPicPr preferRelativeResize="0"/>
          <p:nvPr/>
        </p:nvPicPr>
        <p:blipFill>
          <a:blip r:embed="rId4">
            <a:alphaModFix/>
          </a:blip>
          <a:stretch>
            <a:fillRect/>
          </a:stretch>
        </p:blipFill>
        <p:spPr>
          <a:xfrm>
            <a:off x="5091055" y="1478145"/>
            <a:ext cx="3484400" cy="4846455"/>
          </a:xfrm>
          <a:prstGeom prst="rect">
            <a:avLst/>
          </a:prstGeom>
          <a:noFill/>
          <a:ln w="38100" cap="flat">
            <a:solidFill>
              <a:srgbClr val="FFFF00"/>
            </a:solidFill>
            <a:prstDash val="solid"/>
            <a:round/>
            <a:headEnd type="none" w="med" len="med"/>
            <a:tailEnd type="none" w="med" len="med"/>
          </a:ln>
        </p:spPr>
      </p:pic>
    </p:spTree>
    <p:extLst>
      <p:ext uri="{BB962C8B-B14F-4D97-AF65-F5344CB8AC3E}">
        <p14:creationId xmlns:p14="http://schemas.microsoft.com/office/powerpoint/2010/main" val="2790841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417" t="440" r="5590" b="1121"/>
          <a:stretch/>
        </p:blipFill>
        <p:spPr>
          <a:xfrm>
            <a:off x="1219199" y="472439"/>
            <a:ext cx="4465321" cy="5745481"/>
          </a:xfrm>
          <a:prstGeom prst="rect">
            <a:avLst/>
          </a:prstGeom>
        </p:spPr>
      </p:pic>
    </p:spTree>
    <p:extLst>
      <p:ext uri="{BB962C8B-B14F-4D97-AF65-F5344CB8AC3E}">
        <p14:creationId xmlns:p14="http://schemas.microsoft.com/office/powerpoint/2010/main" val="3597270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a:xfrm>
            <a:off x="528034" y="267891"/>
            <a:ext cx="8586201" cy="1660922"/>
          </a:xfrm>
        </p:spPr>
        <p:txBody>
          <a:bodyPr>
            <a:normAutofit/>
          </a:bodyPr>
          <a:lstStyle/>
          <a:p>
            <a:pPr defTabSz="914353">
              <a:defRPr/>
            </a:pPr>
            <a:r>
              <a:rPr lang="en-US" altLang="en-US" sz="4000" b="1" dirty="0">
                <a:solidFill>
                  <a:schemeClr val="accent2">
                    <a:lumMod val="20000"/>
                    <a:lumOff val="80000"/>
                  </a:schemeClr>
                </a:solidFill>
                <a:latin typeface="Calligrapher" pitchFamily="2" charset="0"/>
                <a:sym typeface="Chalkduster" charset="0"/>
              </a:rPr>
              <a:t>Before Reading Strategies</a:t>
            </a:r>
            <a:r>
              <a:rPr lang="en-US" altLang="en-US" sz="4000" dirty="0">
                <a:solidFill>
                  <a:srgbClr val="006600"/>
                </a:solidFill>
                <a:latin typeface="Chalkduster" charset="0"/>
                <a:sym typeface="Chalkduster" charset="0"/>
              </a:rPr>
              <a:t/>
            </a:r>
            <a:br>
              <a:rPr lang="en-US" altLang="en-US" sz="4000" dirty="0">
                <a:solidFill>
                  <a:srgbClr val="006600"/>
                </a:solidFill>
                <a:latin typeface="Chalkduster" charset="0"/>
                <a:sym typeface="Chalkduster" charset="0"/>
              </a:rPr>
            </a:br>
            <a:r>
              <a:rPr lang="en-US" altLang="en-US" sz="4000" b="1" dirty="0">
                <a:solidFill>
                  <a:srgbClr val="006600"/>
                </a:solidFill>
              </a:rPr>
              <a:t>Scavenger Hunt</a:t>
            </a:r>
          </a:p>
        </p:txBody>
      </p:sp>
      <p:sp>
        <p:nvSpPr>
          <p:cNvPr id="22531" name="Rectangle 2"/>
          <p:cNvSpPr>
            <a:spLocks/>
          </p:cNvSpPr>
          <p:nvPr/>
        </p:nvSpPr>
        <p:spPr bwMode="auto">
          <a:xfrm>
            <a:off x="528034" y="1928812"/>
            <a:ext cx="11663965" cy="43945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5719" tIns="35719" rIns="35719" bIns="35719" anchor="ctr"/>
          <a:lstStyle>
            <a:lvl1pPr marL="469900" indent="-469900">
              <a:lnSpc>
                <a:spcPct val="90000"/>
              </a:lnSpc>
              <a:spcBef>
                <a:spcPts val="1425"/>
              </a:spcBef>
              <a:buFont typeface="Arial" panose="020B0604020202020204" pitchFamily="34" charset="0"/>
              <a:buChar char="•"/>
              <a:defRPr sz="3100">
                <a:solidFill>
                  <a:schemeClr val="tx1"/>
                </a:solidFill>
                <a:latin typeface="Century Gothic" panose="020B0502020202020204" pitchFamily="34" charset="0"/>
              </a:defRPr>
            </a:lvl1pPr>
            <a:lvl2pPr marL="742950" indent="-285750">
              <a:lnSpc>
                <a:spcPct val="90000"/>
              </a:lnSpc>
              <a:spcBef>
                <a:spcPts val="713"/>
              </a:spcBef>
              <a:buFont typeface="Arial" panose="020B0604020202020204" pitchFamily="34" charset="0"/>
              <a:buChar char="•"/>
              <a:defRPr sz="2800">
                <a:solidFill>
                  <a:schemeClr val="tx1"/>
                </a:solidFill>
                <a:latin typeface="Century Gothic" panose="020B0502020202020204" pitchFamily="34" charset="0"/>
              </a:defRPr>
            </a:lvl2pPr>
            <a:lvl3pPr marL="1098550" indent="-327025">
              <a:lnSpc>
                <a:spcPct val="90000"/>
              </a:lnSpc>
              <a:spcBef>
                <a:spcPts val="713"/>
              </a:spcBef>
              <a:buFont typeface="Arial" panose="020B0604020202020204" pitchFamily="34" charset="0"/>
              <a:buChar char="•"/>
              <a:defRPr sz="2500">
                <a:solidFill>
                  <a:schemeClr val="tx1"/>
                </a:solidFill>
                <a:latin typeface="Century Gothic" panose="020B0502020202020204" pitchFamily="34" charset="0"/>
              </a:defRPr>
            </a:lvl3pPr>
            <a:lvl4pPr marL="1600200" indent="-228600">
              <a:lnSpc>
                <a:spcPct val="90000"/>
              </a:lnSpc>
              <a:spcBef>
                <a:spcPts val="713"/>
              </a:spcBef>
              <a:buFont typeface="Arial" panose="020B0604020202020204" pitchFamily="34" charset="0"/>
              <a:buChar char="•"/>
              <a:defRPr sz="2200">
                <a:solidFill>
                  <a:schemeClr val="tx1"/>
                </a:solidFill>
                <a:latin typeface="Century Gothic" panose="020B0502020202020204" pitchFamily="34" charset="0"/>
              </a:defRPr>
            </a:lvl4pPr>
            <a:lvl5pPr marL="1784350" indent="-327025">
              <a:lnSpc>
                <a:spcPct val="90000"/>
              </a:lnSpc>
              <a:spcBef>
                <a:spcPts val="713"/>
              </a:spcBef>
              <a:buFont typeface="Arial" panose="020B0604020202020204" pitchFamily="34" charset="0"/>
              <a:buChar char="•"/>
              <a:defRPr sz="2200">
                <a:solidFill>
                  <a:schemeClr val="tx1"/>
                </a:solidFill>
                <a:latin typeface="Century Gothic" panose="020B0502020202020204" pitchFamily="34" charset="0"/>
              </a:defRPr>
            </a:lvl5pPr>
            <a:lvl6pPr marL="2241550" indent="-327025" defTabSz="584200" fontAlgn="base">
              <a:lnSpc>
                <a:spcPct val="90000"/>
              </a:lnSpc>
              <a:spcBef>
                <a:spcPts val="713"/>
              </a:spcBef>
              <a:spcAft>
                <a:spcPct val="0"/>
              </a:spcAft>
              <a:buFont typeface="Arial" panose="020B0604020202020204" pitchFamily="34" charset="0"/>
              <a:buChar char="•"/>
              <a:defRPr sz="2200">
                <a:solidFill>
                  <a:schemeClr val="tx1"/>
                </a:solidFill>
                <a:latin typeface="Century Gothic" panose="020B0502020202020204" pitchFamily="34" charset="0"/>
              </a:defRPr>
            </a:lvl6pPr>
            <a:lvl7pPr marL="2698750" indent="-327025" defTabSz="584200" fontAlgn="base">
              <a:lnSpc>
                <a:spcPct val="90000"/>
              </a:lnSpc>
              <a:spcBef>
                <a:spcPts val="713"/>
              </a:spcBef>
              <a:spcAft>
                <a:spcPct val="0"/>
              </a:spcAft>
              <a:buFont typeface="Arial" panose="020B0604020202020204" pitchFamily="34" charset="0"/>
              <a:buChar char="•"/>
              <a:defRPr sz="2200">
                <a:solidFill>
                  <a:schemeClr val="tx1"/>
                </a:solidFill>
                <a:latin typeface="Century Gothic" panose="020B0502020202020204" pitchFamily="34" charset="0"/>
              </a:defRPr>
            </a:lvl7pPr>
            <a:lvl8pPr marL="3155950" indent="-327025" defTabSz="584200" fontAlgn="base">
              <a:lnSpc>
                <a:spcPct val="90000"/>
              </a:lnSpc>
              <a:spcBef>
                <a:spcPts val="713"/>
              </a:spcBef>
              <a:spcAft>
                <a:spcPct val="0"/>
              </a:spcAft>
              <a:buFont typeface="Arial" panose="020B0604020202020204" pitchFamily="34" charset="0"/>
              <a:buChar char="•"/>
              <a:defRPr sz="2200">
                <a:solidFill>
                  <a:schemeClr val="tx1"/>
                </a:solidFill>
                <a:latin typeface="Century Gothic" panose="020B0502020202020204" pitchFamily="34" charset="0"/>
              </a:defRPr>
            </a:lvl8pPr>
            <a:lvl9pPr marL="3613150" indent="-327025" defTabSz="584200" fontAlgn="base">
              <a:lnSpc>
                <a:spcPct val="90000"/>
              </a:lnSpc>
              <a:spcBef>
                <a:spcPts val="713"/>
              </a:spcBef>
              <a:spcAft>
                <a:spcPct val="0"/>
              </a:spcAft>
              <a:buFont typeface="Arial" panose="020B0604020202020204" pitchFamily="34" charset="0"/>
              <a:buChar char="•"/>
              <a:defRPr sz="2200">
                <a:solidFill>
                  <a:schemeClr val="tx1"/>
                </a:solidFill>
                <a:latin typeface="Century Gothic" panose="020B0502020202020204" pitchFamily="34" charset="0"/>
              </a:defRPr>
            </a:lvl9pPr>
          </a:lstStyle>
          <a:p>
            <a:pPr lvl="4">
              <a:lnSpc>
                <a:spcPct val="100000"/>
              </a:lnSpc>
              <a:spcBef>
                <a:spcPts val="2953"/>
              </a:spcBef>
              <a:buFontTx/>
              <a:buChar char="•"/>
            </a:pPr>
            <a:endParaRPr lang="en-US" altLang="en-US" sz="984" b="1" dirty="0">
              <a:solidFill>
                <a:srgbClr val="BA120A"/>
              </a:solidFill>
              <a:latin typeface="Chalkboard" charset="0"/>
              <a:sym typeface="Chalkboard" charset="0"/>
            </a:endParaRPr>
          </a:p>
          <a:p>
            <a:pPr lvl="4">
              <a:lnSpc>
                <a:spcPct val="100000"/>
              </a:lnSpc>
              <a:spcBef>
                <a:spcPts val="2953"/>
              </a:spcBef>
              <a:buNone/>
            </a:pPr>
            <a:endParaRPr lang="en-US" altLang="en-US" sz="984" b="1" dirty="0">
              <a:solidFill>
                <a:srgbClr val="BA120A"/>
              </a:solidFill>
              <a:latin typeface="Chalkboard" charset="0"/>
              <a:sym typeface="Chalkboard" charset="0"/>
            </a:endParaRPr>
          </a:p>
          <a:p>
            <a:pPr lvl="2">
              <a:lnSpc>
                <a:spcPct val="100000"/>
              </a:lnSpc>
              <a:spcBef>
                <a:spcPts val="2953"/>
              </a:spcBef>
              <a:buFont typeface="Wingdings" panose="05000000000000000000" pitchFamily="2" charset="2"/>
              <a:buChar char="Ø"/>
            </a:pPr>
            <a:r>
              <a:rPr lang="en-US" altLang="en-US" sz="2400" b="1" dirty="0">
                <a:solidFill>
                  <a:schemeClr val="accent1">
                    <a:lumMod val="60000"/>
                    <a:lumOff val="40000"/>
                  </a:schemeClr>
                </a:solidFill>
                <a:latin typeface="Chalkboard" charset="0"/>
                <a:sym typeface="Chalkboard" charset="0"/>
              </a:rPr>
              <a:t>For previewing  a textbook or book; it includes questions that help the students' search for details in the book</a:t>
            </a:r>
          </a:p>
          <a:p>
            <a:pPr lvl="2">
              <a:lnSpc>
                <a:spcPct val="100000"/>
              </a:lnSpc>
              <a:spcBef>
                <a:spcPts val="2953"/>
              </a:spcBef>
              <a:buFont typeface="Wingdings" panose="05000000000000000000" pitchFamily="2" charset="2"/>
              <a:buChar char="Ø"/>
            </a:pPr>
            <a:r>
              <a:rPr lang="en-US" altLang="en-US" sz="2400" b="1" dirty="0">
                <a:solidFill>
                  <a:schemeClr val="accent1">
                    <a:lumMod val="60000"/>
                    <a:lumOff val="40000"/>
                  </a:schemeClr>
                </a:solidFill>
                <a:latin typeface="Chalkboard" charset="0"/>
                <a:sym typeface="Chalkboard" charset="0"/>
              </a:rPr>
              <a:t>students can develop an idea of the "Big Picture!"</a:t>
            </a:r>
          </a:p>
          <a:p>
            <a:pPr lvl="2">
              <a:lnSpc>
                <a:spcPct val="100000"/>
              </a:lnSpc>
              <a:spcBef>
                <a:spcPts val="2953"/>
              </a:spcBef>
              <a:buFont typeface="Wingdings" panose="05000000000000000000" pitchFamily="2" charset="2"/>
              <a:buChar char="Ø"/>
            </a:pPr>
            <a:r>
              <a:rPr lang="en-US" altLang="en-US" sz="2400" b="1" dirty="0">
                <a:solidFill>
                  <a:schemeClr val="accent1">
                    <a:lumMod val="60000"/>
                    <a:lumOff val="40000"/>
                  </a:schemeClr>
                </a:solidFill>
                <a:latin typeface="Chalkboard" charset="0"/>
                <a:sym typeface="Chalkboard" charset="0"/>
              </a:rPr>
              <a:t>works best when reading a short chapter or part of a chapter-about five or six pages </a:t>
            </a:r>
          </a:p>
          <a:p>
            <a:pPr lvl="2">
              <a:lnSpc>
                <a:spcPct val="100000"/>
              </a:lnSpc>
              <a:spcBef>
                <a:spcPts val="2953"/>
              </a:spcBef>
              <a:buFont typeface="Wingdings" panose="05000000000000000000" pitchFamily="2" charset="2"/>
              <a:buChar char="Ø"/>
            </a:pPr>
            <a:r>
              <a:rPr lang="en-US" altLang="en-US" sz="2400" b="1" dirty="0">
                <a:solidFill>
                  <a:schemeClr val="accent1">
                    <a:lumMod val="60000"/>
                    <a:lumOff val="40000"/>
                  </a:schemeClr>
                </a:solidFill>
                <a:latin typeface="Chalkboard" charset="0"/>
                <a:sym typeface="Chalkboard" charset="0"/>
              </a:rPr>
              <a:t>text that has illustrations, graphs, maps</a:t>
            </a:r>
          </a:p>
          <a:p>
            <a:pPr>
              <a:lnSpc>
                <a:spcPct val="100000"/>
              </a:lnSpc>
              <a:spcBef>
                <a:spcPts val="2953"/>
              </a:spcBef>
              <a:buFontTx/>
              <a:buChar char="•"/>
            </a:pPr>
            <a:endParaRPr lang="en-US" altLang="en-US" sz="3164" b="1" dirty="0">
              <a:solidFill>
                <a:srgbClr val="000000"/>
              </a:solidFill>
              <a:latin typeface="Helvetica Light" charset="0"/>
            </a:endParaRPr>
          </a:p>
          <a:p>
            <a:pPr lvl="4">
              <a:lnSpc>
                <a:spcPct val="100000"/>
              </a:lnSpc>
              <a:spcBef>
                <a:spcPts val="2953"/>
              </a:spcBef>
              <a:buNone/>
            </a:pPr>
            <a:endParaRPr lang="en-US" altLang="en-US" sz="2672" dirty="0">
              <a:solidFill>
                <a:srgbClr val="000000"/>
              </a:solidFill>
              <a:latin typeface="Helvetica Light" charset="0"/>
            </a:endParaRPr>
          </a:p>
        </p:txBody>
      </p:sp>
      <p:pic>
        <p:nvPicPr>
          <p:cNvPr id="22532" name="Picture 9" descr="ANd9GcQhNDyDxIeM5yicgMLrqxtCyDPgOvknzdOW8flm45ICmZLJPczZEa7ds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203" y="825347"/>
            <a:ext cx="2321719" cy="82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783555"/>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07881" y="541044"/>
            <a:ext cx="4475811" cy="5677370"/>
          </a:xfrm>
          <a:prstGeom prst="rect">
            <a:avLst/>
          </a:prstGeom>
        </p:spPr>
      </p:pic>
      <p:sp>
        <p:nvSpPr>
          <p:cNvPr id="4" name="TextBox 3"/>
          <p:cNvSpPr txBox="1"/>
          <p:nvPr/>
        </p:nvSpPr>
        <p:spPr>
          <a:xfrm>
            <a:off x="5228823" y="2176530"/>
            <a:ext cx="6838681" cy="461665"/>
          </a:xfrm>
          <a:prstGeom prst="rect">
            <a:avLst/>
          </a:prstGeom>
          <a:noFill/>
        </p:spPr>
        <p:txBody>
          <a:bodyPr wrap="square" rtlCol="0">
            <a:spAutoFit/>
          </a:bodyPr>
          <a:lstStyle/>
          <a:p>
            <a:r>
              <a:rPr lang="en-US" sz="2400" dirty="0">
                <a:hlinkClick r:id="rId4"/>
              </a:rPr>
              <a:t>http://saskatchewanreads.wordpress.com</a:t>
            </a:r>
            <a:r>
              <a:rPr lang="en-US" sz="2400" dirty="0" smtClean="0">
                <a:hlinkClick r:id="rId4"/>
              </a:rPr>
              <a:t>/</a:t>
            </a:r>
            <a:r>
              <a:rPr lang="en-US" sz="2400" dirty="0" smtClean="0"/>
              <a:t> </a:t>
            </a:r>
            <a:endParaRPr lang="en-US" sz="2400" dirty="0"/>
          </a:p>
        </p:txBody>
      </p:sp>
    </p:spTree>
    <p:extLst>
      <p:ext uri="{BB962C8B-B14F-4D97-AF65-F5344CB8AC3E}">
        <p14:creationId xmlns:p14="http://schemas.microsoft.com/office/powerpoint/2010/main" val="8078904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p:txBody>
          <a:bodyPr/>
          <a:lstStyle/>
          <a:p>
            <a:pPr defTabSz="914353">
              <a:defRPr/>
            </a:pPr>
            <a:r>
              <a:rPr lang="en-US" altLang="en-US" sz="4640" dirty="0"/>
              <a:t>Anticipation Guide</a:t>
            </a:r>
          </a:p>
        </p:txBody>
      </p:sp>
      <p:sp>
        <p:nvSpPr>
          <p:cNvPr id="23555" name="Rectangle 2"/>
          <p:cNvSpPr>
            <a:spLocks noGrp="1" noChangeArrowheads="1"/>
          </p:cNvSpPr>
          <p:nvPr>
            <p:ph idx="1"/>
          </p:nvPr>
        </p:nvSpPr>
        <p:spPr bwMode="auto">
          <a:xfrm>
            <a:off x="362857" y="1407887"/>
            <a:ext cx="9785695" cy="4633476"/>
          </a:xfrm>
        </p:spPr>
        <p:txBody>
          <a:bodyPr wrap="square" numCol="1" anchor="t" anchorCtr="0" compatLnSpc="1">
            <a:prstTxWarp prst="textNoShape">
              <a:avLst/>
            </a:prstTxWarp>
            <a:normAutofit lnSpcReduction="10000"/>
          </a:bodyPr>
          <a:lstStyle/>
          <a:p>
            <a:pPr marL="322574" indent="-322574"/>
            <a:endParaRPr lang="en-US" altLang="en-US" sz="1406" dirty="0">
              <a:solidFill>
                <a:srgbClr val="440308"/>
              </a:solidFill>
              <a:latin typeface="ヒラギノ明朝 ProN W6" charset="0"/>
              <a:sym typeface="ヒラギノ明朝 ProN W6" charset="0"/>
            </a:endParaRPr>
          </a:p>
          <a:p>
            <a:pPr marL="322574" indent="-322574"/>
            <a:r>
              <a:rPr lang="en-US" altLang="en-US" sz="2800" b="1" dirty="0">
                <a:solidFill>
                  <a:schemeClr val="accent2"/>
                </a:solidFill>
                <a:latin typeface="Comic Sans MS" panose="030F0702030302020204" pitchFamily="66" charset="0"/>
                <a:sym typeface="ヒラギノ明朝 ProN W6" charset="0"/>
              </a:rPr>
              <a:t>A pre-reading strategy used to prepare the reader and access prior knowledge of text. </a:t>
            </a:r>
          </a:p>
          <a:p>
            <a:pPr marL="322574" indent="-322574"/>
            <a:r>
              <a:rPr lang="en-US" altLang="en-US" sz="2800" b="1" dirty="0">
                <a:solidFill>
                  <a:schemeClr val="accent2"/>
                </a:solidFill>
                <a:latin typeface="Comic Sans MS" panose="030F0702030302020204" pitchFamily="66" charset="0"/>
                <a:sym typeface="ヒラギノ明朝 ProN W6" charset="0"/>
              </a:rPr>
              <a:t>A set of three to five statements taken from the major concepts of the text; students read each statement, and decide whether they agree or disagree </a:t>
            </a:r>
            <a:r>
              <a:rPr lang="en-US" altLang="en-US" sz="2800" b="1" dirty="0" smtClean="0">
                <a:solidFill>
                  <a:schemeClr val="accent2"/>
                </a:solidFill>
                <a:latin typeface="Comic Sans MS" panose="030F0702030302020204" pitchFamily="66" charset="0"/>
                <a:sym typeface="ヒラギノ明朝 ProN W6" charset="0"/>
              </a:rPr>
              <a:t>or are unsure with </a:t>
            </a:r>
            <a:r>
              <a:rPr lang="en-US" altLang="en-US" sz="2800" b="1" dirty="0">
                <a:solidFill>
                  <a:schemeClr val="accent2"/>
                </a:solidFill>
                <a:latin typeface="Comic Sans MS" panose="030F0702030302020204" pitchFamily="66" charset="0"/>
                <a:sym typeface="ヒラギノ明朝 ProN W6" charset="0"/>
              </a:rPr>
              <a:t>each </a:t>
            </a:r>
            <a:r>
              <a:rPr lang="en-US" altLang="en-US" sz="2800" b="1" dirty="0" smtClean="0">
                <a:solidFill>
                  <a:schemeClr val="accent2"/>
                </a:solidFill>
                <a:latin typeface="Comic Sans MS" panose="030F0702030302020204" pitchFamily="66" charset="0"/>
                <a:sym typeface="ヒラギノ明朝 ProN W6" charset="0"/>
              </a:rPr>
              <a:t>statement.</a:t>
            </a:r>
          </a:p>
          <a:p>
            <a:pPr marL="322574" indent="-322574"/>
            <a:r>
              <a:rPr lang="en-US" altLang="en-US" sz="2800" b="1" dirty="0" smtClean="0">
                <a:solidFill>
                  <a:schemeClr val="accent2"/>
                </a:solidFill>
                <a:latin typeface="Comic Sans MS" panose="030F0702030302020204" pitchFamily="66" charset="0"/>
                <a:sym typeface="ヒラギノ明朝 ProN W6" charset="0"/>
              </a:rPr>
              <a:t>Leads </a:t>
            </a:r>
            <a:r>
              <a:rPr lang="en-US" altLang="en-US" sz="2800" b="1" dirty="0">
                <a:solidFill>
                  <a:schemeClr val="accent2"/>
                </a:solidFill>
                <a:latin typeface="Comic Sans MS" panose="030F0702030302020204" pitchFamily="66" charset="0"/>
                <a:sym typeface="ヒラギノ明朝 ProN W6" charset="0"/>
              </a:rPr>
              <a:t>to a class discussion, comparing the before and after responses</a:t>
            </a:r>
            <a:r>
              <a:rPr lang="en-US" altLang="en-US" sz="2800" b="1" dirty="0" smtClean="0">
                <a:solidFill>
                  <a:schemeClr val="accent2"/>
                </a:solidFill>
                <a:latin typeface="Comic Sans MS" panose="030F0702030302020204" pitchFamily="66" charset="0"/>
                <a:sym typeface="ヒラギノ明朝 ProN W6" charset="0"/>
              </a:rPr>
              <a:t>.</a:t>
            </a:r>
          </a:p>
          <a:p>
            <a:pPr marL="322574" indent="-322574"/>
            <a:r>
              <a:rPr lang="en-US" altLang="en-US" sz="2800" b="1" dirty="0" smtClean="0">
                <a:solidFill>
                  <a:schemeClr val="accent2"/>
                </a:solidFill>
                <a:latin typeface="Comic Sans MS" panose="030F0702030302020204" pitchFamily="66" charset="0"/>
                <a:sym typeface="ヒラギノ明朝 ProN W6" charset="0"/>
              </a:rPr>
              <a:t>These same statements can be used during and after learning as well.</a:t>
            </a:r>
            <a:endParaRPr lang="en-US" altLang="en-US" sz="2800" b="1" dirty="0">
              <a:solidFill>
                <a:schemeClr val="accent2"/>
              </a:solidFill>
              <a:latin typeface="Comic Sans MS" panose="030F0702030302020204" pitchFamily="66" charset="0"/>
              <a:sym typeface="ヒラギノ明朝 ProN W6" charset="0"/>
            </a:endParaRPr>
          </a:p>
          <a:p>
            <a:pPr marL="322574" indent="-322574">
              <a:buNone/>
            </a:pPr>
            <a:endParaRPr lang="en-US" altLang="en-US" b="1" u="sng" dirty="0" smtClean="0">
              <a:solidFill>
                <a:schemeClr val="accent2"/>
              </a:solidFill>
            </a:endParaRPr>
          </a:p>
          <a:p>
            <a:pPr marL="0" indent="0">
              <a:buNone/>
            </a:pPr>
            <a:endParaRPr lang="en-US" altLang="en-US" sz="3445" b="1" dirty="0"/>
          </a:p>
        </p:txBody>
      </p:sp>
    </p:spTree>
    <p:extLst>
      <p:ext uri="{BB962C8B-B14F-4D97-AF65-F5344CB8AC3E}">
        <p14:creationId xmlns:p14="http://schemas.microsoft.com/office/powerpoint/2010/main" val="3183498280"/>
      </p:ext>
    </p:extLst>
  </p:cSld>
  <p:clrMapOvr>
    <a:masterClrMapping/>
  </p:clrMapOvr>
  <p:transition spd="slow">
    <p:wheel spokes="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7040" y="975360"/>
            <a:ext cx="11176000" cy="4001095"/>
          </a:xfrm>
          <a:prstGeom prst="rect">
            <a:avLst/>
          </a:prstGeom>
          <a:noFill/>
        </p:spPr>
        <p:txBody>
          <a:bodyPr wrap="square" rtlCol="0">
            <a:spAutoFit/>
          </a:bodyPr>
          <a:lstStyle/>
          <a:p>
            <a:r>
              <a:rPr lang="en-US" sz="5400" dirty="0" smtClean="0"/>
              <a:t>During Reading Strategies:</a:t>
            </a:r>
          </a:p>
          <a:p>
            <a:endParaRPr lang="en-US" sz="4000" dirty="0"/>
          </a:p>
          <a:p>
            <a:r>
              <a:rPr lang="en-US" sz="4000" dirty="0" smtClean="0"/>
              <a:t>Post-It Responses:</a:t>
            </a:r>
          </a:p>
          <a:p>
            <a:r>
              <a:rPr lang="en-US" sz="4000" dirty="0"/>
              <a:t>	</a:t>
            </a:r>
            <a:r>
              <a:rPr lang="en-US" sz="4000" dirty="0" smtClean="0"/>
              <a:t>Use small sticky notes to mark spots in the text, jotting thinking, notes, questions, flagging important ideas, aspects of reading</a:t>
            </a:r>
            <a:endParaRPr lang="en-US" sz="4000" dirty="0"/>
          </a:p>
        </p:txBody>
      </p:sp>
    </p:spTree>
    <p:extLst>
      <p:ext uri="{BB962C8B-B14F-4D97-AF65-F5344CB8AC3E}">
        <p14:creationId xmlns:p14="http://schemas.microsoft.com/office/powerpoint/2010/main" val="68706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969202" cy="1320800"/>
          </a:xfrm>
        </p:spPr>
        <p:txBody>
          <a:bodyPr>
            <a:normAutofit fontScale="90000"/>
          </a:bodyPr>
          <a:lstStyle/>
          <a:p>
            <a:r>
              <a:rPr lang="en-US" dirty="0" smtClean="0"/>
              <a:t>Coding Text</a:t>
            </a:r>
            <a:br>
              <a:rPr lang="en-US" dirty="0" smtClean="0"/>
            </a:br>
            <a:r>
              <a:rPr lang="en-US" dirty="0"/>
              <a:t/>
            </a:r>
            <a:br>
              <a:rPr lang="en-US" dirty="0"/>
            </a:br>
            <a:endParaRPr lang="en-US" dirty="0"/>
          </a:p>
        </p:txBody>
      </p:sp>
      <p:pic>
        <p:nvPicPr>
          <p:cNvPr id="3" name="Shape 381"/>
          <p:cNvPicPr preferRelativeResize="0"/>
          <p:nvPr/>
        </p:nvPicPr>
        <p:blipFill>
          <a:blip r:embed="rId3">
            <a:alphaModFix/>
          </a:blip>
          <a:stretch>
            <a:fillRect/>
          </a:stretch>
        </p:blipFill>
        <p:spPr>
          <a:xfrm>
            <a:off x="3027680" y="345440"/>
            <a:ext cx="3393440" cy="6299200"/>
          </a:xfrm>
          <a:prstGeom prst="rect">
            <a:avLst/>
          </a:prstGeom>
          <a:noFill/>
          <a:ln w="76200" cap="flat">
            <a:solidFill>
              <a:srgbClr val="000000"/>
            </a:solidFill>
            <a:prstDash val="solid"/>
            <a:round/>
            <a:headEnd type="none" w="med" len="med"/>
            <a:tailEnd type="none" w="med" len="med"/>
          </a:ln>
        </p:spPr>
      </p:pic>
      <p:pic>
        <p:nvPicPr>
          <p:cNvPr id="4" name="Shape 380"/>
          <p:cNvPicPr preferRelativeResize="0"/>
          <p:nvPr/>
        </p:nvPicPr>
        <p:blipFill rotWithShape="1">
          <a:blip r:embed="rId4">
            <a:alphaModFix/>
          </a:blip>
          <a:srcRect l="5616" r="1497" b="44"/>
          <a:stretch/>
        </p:blipFill>
        <p:spPr>
          <a:xfrm>
            <a:off x="6847840" y="345440"/>
            <a:ext cx="3921760" cy="6299200"/>
          </a:xfrm>
          <a:prstGeom prst="rect">
            <a:avLst/>
          </a:prstGeom>
          <a:noFill/>
          <a:ln w="76200" cap="flat">
            <a:solidFill>
              <a:srgbClr val="000000"/>
            </a:solidFill>
            <a:prstDash val="solid"/>
            <a:round/>
            <a:headEnd type="none" w="med" len="med"/>
            <a:tailEnd type="none" w="med" len="med"/>
          </a:ln>
        </p:spPr>
      </p:pic>
    </p:spTree>
    <p:extLst>
      <p:ext uri="{BB962C8B-B14F-4D97-AF65-F5344CB8AC3E}">
        <p14:creationId xmlns:p14="http://schemas.microsoft.com/office/powerpoint/2010/main" val="723076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120" y="508000"/>
            <a:ext cx="8948882" cy="1422400"/>
          </a:xfrm>
        </p:spPr>
        <p:txBody>
          <a:bodyPr>
            <a:normAutofit fontScale="90000"/>
          </a:bodyPr>
          <a:lstStyle/>
          <a:p>
            <a:r>
              <a:rPr lang="en-US" dirty="0" smtClean="0"/>
              <a:t>Double Entry Journals</a:t>
            </a:r>
            <a:br>
              <a:rPr lang="en-US" dirty="0" smtClean="0"/>
            </a:br>
            <a:r>
              <a:rPr lang="en-US" dirty="0"/>
              <a:t/>
            </a:r>
            <a:br>
              <a:rPr lang="en-US" dirty="0"/>
            </a:br>
            <a:endParaRPr lang="en-US" dirty="0"/>
          </a:p>
        </p:txBody>
      </p:sp>
      <p:pic>
        <p:nvPicPr>
          <p:cNvPr id="3" name="Picture 2"/>
          <p:cNvPicPr>
            <a:picLocks noChangeAspect="1"/>
          </p:cNvPicPr>
          <p:nvPr/>
        </p:nvPicPr>
        <p:blipFill rotWithShape="1">
          <a:blip r:embed="rId3"/>
          <a:srcRect l="99" r="-1" b="5535"/>
          <a:stretch/>
        </p:blipFill>
        <p:spPr>
          <a:xfrm>
            <a:off x="3495040" y="1090921"/>
            <a:ext cx="7790642" cy="5309880"/>
          </a:xfrm>
          <a:prstGeom prst="round2DiagRect">
            <a:avLst>
              <a:gd name="adj1" fmla="val 16667"/>
              <a:gd name="adj2" fmla="val 0"/>
            </a:avLst>
          </a:prstGeom>
          <a:ln w="762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627425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3200"/>
            <a:ext cx="11744960" cy="1402080"/>
          </a:xfrm>
        </p:spPr>
        <p:txBody>
          <a:bodyPr>
            <a:normAutofit fontScale="90000"/>
          </a:bodyPr>
          <a:lstStyle/>
          <a:p>
            <a:r>
              <a:rPr lang="en-US" sz="4400" b="1" dirty="0" smtClean="0">
                <a:solidFill>
                  <a:schemeClr val="accent2">
                    <a:lumMod val="20000"/>
                    <a:lumOff val="80000"/>
                  </a:schemeClr>
                </a:solidFill>
                <a:effectLst>
                  <a:outerShdw blurRad="38100" dist="38100" dir="2700000" algn="tl">
                    <a:srgbClr val="000000">
                      <a:alpha val="43137"/>
                    </a:srgbClr>
                  </a:outerShdw>
                </a:effectLst>
              </a:rPr>
              <a:t>Sketching My Way Through the Text</a:t>
            </a:r>
            <a:r>
              <a:rPr lang="en-US" dirty="0" smtClean="0"/>
              <a:t/>
            </a:r>
            <a:br>
              <a:rPr lang="en-US" dirty="0" smtClean="0"/>
            </a:br>
            <a:r>
              <a:rPr lang="en-US" dirty="0" smtClean="0"/>
              <a:t/>
            </a:r>
            <a:br>
              <a:rPr lang="en-US" dirty="0" smtClean="0"/>
            </a:br>
            <a:r>
              <a:rPr lang="en-US" dirty="0" smtClean="0"/>
              <a:t>	Drawing simple pictures or diagrams to help conceptualize ideas from the reading.  These are to be quick, simple representations that show the gist, the connections.</a:t>
            </a:r>
            <a:br>
              <a:rPr lang="en-US" dirty="0" smtClean="0"/>
            </a:br>
            <a:r>
              <a:rPr lang="en-US" dirty="0" smtClean="0"/>
              <a:t/>
            </a:r>
            <a:br>
              <a:rPr lang="en-US" dirty="0" smtClean="0"/>
            </a:br>
            <a:r>
              <a:rPr lang="en-US" dirty="0" smtClean="0"/>
              <a:t>An extension to this could be a gallery walk. Post the sketches and groups move through the display of sketches noticing various aspects that each connected with.</a:t>
            </a:r>
            <a:r>
              <a:rPr lang="en-US" dirty="0"/>
              <a:t/>
            </a:r>
            <a:br>
              <a:rPr lang="en-US" dirty="0"/>
            </a:br>
            <a:r>
              <a:rPr lang="en-US" dirty="0" smtClean="0"/>
              <a:t/>
            </a:r>
            <a:br>
              <a:rPr lang="en-US" dirty="0" smtClean="0"/>
            </a:br>
            <a:r>
              <a:rPr lang="en-US" dirty="0"/>
              <a:t/>
            </a:r>
            <a:br>
              <a:rPr lang="en-US" dirty="0"/>
            </a:br>
            <a:r>
              <a:rPr lang="en-US" dirty="0" smtClean="0"/>
              <a:t>							</a:t>
            </a:r>
            <a:r>
              <a:rPr lang="en" u="sng" dirty="0" smtClean="0">
                <a:solidFill>
                  <a:schemeClr val="tx1"/>
                </a:solidFill>
                <a:hlinkClick r:id="rId3"/>
              </a:rPr>
              <a:t>http</a:t>
            </a:r>
            <a:r>
              <a:rPr lang="en" u="sng" dirty="0">
                <a:solidFill>
                  <a:schemeClr val="tx1"/>
                </a:solidFill>
                <a:hlinkClick r:id="rId3"/>
              </a:rPr>
              <a:t>://ditchthattextbook.com/sketchnotes/</a:t>
            </a:r>
            <a:r>
              <a:rPr lang="en" dirty="0">
                <a:solidFill>
                  <a:schemeClr val="tx1"/>
                </a:solidFill>
              </a:rPr>
              <a:t> </a:t>
            </a:r>
            <a:br>
              <a:rPr lang="en" dirty="0">
                <a:solidFill>
                  <a:schemeClr val="tx1"/>
                </a:solidFill>
              </a:rPr>
            </a:br>
            <a:endParaRPr lang="en-US" dirty="0">
              <a:solidFill>
                <a:schemeClr val="tx1"/>
              </a:solidFill>
            </a:endParaRPr>
          </a:p>
        </p:txBody>
      </p:sp>
      <p:pic>
        <p:nvPicPr>
          <p:cNvPr id="3" name="Picture 2"/>
          <p:cNvPicPr>
            <a:picLocks noChangeAspect="1"/>
          </p:cNvPicPr>
          <p:nvPr/>
        </p:nvPicPr>
        <p:blipFill>
          <a:blip r:embed="rId4"/>
          <a:stretch>
            <a:fillRect/>
          </a:stretch>
        </p:blipFill>
        <p:spPr>
          <a:xfrm>
            <a:off x="1645920" y="4910455"/>
            <a:ext cx="8248650" cy="857250"/>
          </a:xfrm>
          <a:prstGeom prst="rect">
            <a:avLst/>
          </a:prstGeom>
        </p:spPr>
      </p:pic>
    </p:spTree>
    <p:extLst>
      <p:ext uri="{BB962C8B-B14F-4D97-AF65-F5344CB8AC3E}">
        <p14:creationId xmlns:p14="http://schemas.microsoft.com/office/powerpoint/2010/main" val="1846435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3120" y="406400"/>
            <a:ext cx="10241280" cy="923330"/>
          </a:xfrm>
          <a:prstGeom prst="rect">
            <a:avLst/>
          </a:prstGeom>
          <a:noFill/>
        </p:spPr>
        <p:txBody>
          <a:bodyPr wrap="square" rtlCol="0">
            <a:spAutoFit/>
          </a:bodyPr>
          <a:lstStyle/>
          <a:p>
            <a:pPr algn="ctr"/>
            <a:r>
              <a:rPr lang="en-US" sz="5400" dirty="0" smtClean="0"/>
              <a:t>It Says/I Say/And So</a:t>
            </a:r>
            <a:endParaRPr lang="en-US" sz="5400" dirty="0"/>
          </a:p>
        </p:txBody>
      </p:sp>
      <p:sp>
        <p:nvSpPr>
          <p:cNvPr id="3" name="TextBox 2"/>
          <p:cNvSpPr txBox="1"/>
          <p:nvPr/>
        </p:nvSpPr>
        <p:spPr>
          <a:xfrm>
            <a:off x="568960" y="1329730"/>
            <a:ext cx="11297920" cy="1569660"/>
          </a:xfrm>
          <a:prstGeom prst="rect">
            <a:avLst/>
          </a:prstGeom>
          <a:noFill/>
        </p:spPr>
        <p:txBody>
          <a:bodyPr wrap="square" rtlCol="0">
            <a:spAutoFit/>
          </a:bodyPr>
          <a:lstStyle/>
          <a:p>
            <a:r>
              <a:rPr lang="en-US" sz="3200" dirty="0" smtClean="0"/>
              <a:t>Pose three of four questions that require students to draw inferences rather than just find the information in the text they are reading. Students jot notes in three columns:</a:t>
            </a:r>
          </a:p>
        </p:txBody>
      </p:sp>
      <p:graphicFrame>
        <p:nvGraphicFramePr>
          <p:cNvPr id="4" name="Table 3"/>
          <p:cNvGraphicFramePr>
            <a:graphicFrameLocks noGrp="1"/>
          </p:cNvGraphicFramePr>
          <p:nvPr>
            <p:extLst>
              <p:ext uri="{D42A27DB-BD31-4B8C-83A1-F6EECF244321}">
                <p14:modId xmlns:p14="http://schemas.microsoft.com/office/powerpoint/2010/main" val="4228138991"/>
              </p:ext>
            </p:extLst>
          </p:nvPr>
        </p:nvGraphicFramePr>
        <p:xfrm>
          <a:off x="873760" y="3187055"/>
          <a:ext cx="10200640" cy="640080"/>
        </p:xfrm>
        <a:graphic>
          <a:graphicData uri="http://schemas.openxmlformats.org/drawingml/2006/table">
            <a:tbl>
              <a:tblPr firstRow="1" bandRow="1">
                <a:tableStyleId>{5C22544A-7EE6-4342-B048-85BDC9FD1C3A}</a:tableStyleId>
              </a:tblPr>
              <a:tblGrid>
                <a:gridCol w="3366126"/>
                <a:gridCol w="3417257"/>
                <a:gridCol w="3417257"/>
              </a:tblGrid>
              <a:tr h="49159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t>It says</a:t>
                      </a:r>
                      <a:endParaRPr lang="en-US" dirty="0" smtClean="0"/>
                    </a:p>
                    <a:p>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t>I say</a:t>
                      </a:r>
                      <a:endParaRPr lang="en-US" dirty="0" smtClean="0"/>
                    </a:p>
                    <a:p>
                      <a:pPr algn="ctr"/>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t>And so</a:t>
                      </a:r>
                    </a:p>
                    <a:p>
                      <a:endParaRPr lang="en-US" dirty="0"/>
                    </a:p>
                  </a:txBody>
                  <a:tcPr/>
                </a:tc>
              </a:tr>
            </a:tbl>
          </a:graphicData>
        </a:graphic>
      </p:graphicFrame>
      <p:sp>
        <p:nvSpPr>
          <p:cNvPr id="5" name="TextBox 4"/>
          <p:cNvSpPr txBox="1"/>
          <p:nvPr/>
        </p:nvSpPr>
        <p:spPr>
          <a:xfrm>
            <a:off x="487680" y="4246880"/>
            <a:ext cx="11379200" cy="1815882"/>
          </a:xfrm>
          <a:prstGeom prst="rect">
            <a:avLst/>
          </a:prstGeom>
          <a:noFill/>
        </p:spPr>
        <p:txBody>
          <a:bodyPr wrap="square" rtlCol="0">
            <a:spAutoFit/>
          </a:bodyPr>
          <a:lstStyle/>
          <a:p>
            <a:r>
              <a:rPr lang="en-US" sz="2800" dirty="0" smtClean="0"/>
              <a:t>For each question students respond by a) finding and summarizing one or more spots in the reading that relate to the question; b) writing out their own thinking that builds on the portion summarized; and c) drawing a conclusion that proposes an answer to the question.   </a:t>
            </a:r>
            <a:endParaRPr lang="en-US" sz="2800" dirty="0"/>
          </a:p>
        </p:txBody>
      </p:sp>
    </p:spTree>
    <p:extLst>
      <p:ext uri="{BB962C8B-B14F-4D97-AF65-F5344CB8AC3E}">
        <p14:creationId xmlns:p14="http://schemas.microsoft.com/office/powerpoint/2010/main" val="7505160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8320" y="365760"/>
            <a:ext cx="10200640" cy="2492990"/>
          </a:xfrm>
          <a:prstGeom prst="rect">
            <a:avLst/>
          </a:prstGeom>
          <a:noFill/>
        </p:spPr>
        <p:txBody>
          <a:bodyPr wrap="square" rtlCol="0">
            <a:spAutoFit/>
          </a:bodyPr>
          <a:lstStyle/>
          <a:p>
            <a:pPr algn="ctr"/>
            <a:r>
              <a:rPr lang="en-US" sz="4800" dirty="0" smtClean="0">
                <a:solidFill>
                  <a:schemeClr val="accent2"/>
                </a:solidFill>
              </a:rPr>
              <a:t>Say Something</a:t>
            </a:r>
          </a:p>
          <a:p>
            <a:pPr algn="ctr"/>
            <a:endParaRPr lang="en-US" sz="3600" dirty="0"/>
          </a:p>
          <a:p>
            <a:pPr algn="ctr"/>
            <a:endParaRPr lang="en-US" sz="3600" dirty="0" smtClean="0"/>
          </a:p>
          <a:p>
            <a:endParaRPr lang="en-US" sz="3600" dirty="0"/>
          </a:p>
        </p:txBody>
      </p:sp>
      <p:pic>
        <p:nvPicPr>
          <p:cNvPr id="3" name="Picture 2"/>
          <p:cNvPicPr>
            <a:picLocks noChangeAspect="1"/>
          </p:cNvPicPr>
          <p:nvPr/>
        </p:nvPicPr>
        <p:blipFill>
          <a:blip r:embed="rId3"/>
          <a:stretch>
            <a:fillRect/>
          </a:stretch>
        </p:blipFill>
        <p:spPr>
          <a:xfrm>
            <a:off x="1715536" y="1352282"/>
            <a:ext cx="8893007" cy="5153479"/>
          </a:xfrm>
          <a:prstGeom prst="rect">
            <a:avLst/>
          </a:prstGeom>
          <a:ln w="76200">
            <a:solidFill>
              <a:schemeClr val="accent2"/>
            </a:solidFill>
          </a:ln>
        </p:spPr>
      </p:pic>
    </p:spTree>
    <p:extLst>
      <p:ext uri="{BB962C8B-B14F-4D97-AF65-F5344CB8AC3E}">
        <p14:creationId xmlns:p14="http://schemas.microsoft.com/office/powerpoint/2010/main" val="974416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677335" y="267891"/>
            <a:ext cx="9079838" cy="1198052"/>
          </a:xfrm>
        </p:spPr>
        <p:txBody>
          <a:bodyPr>
            <a:normAutofit fontScale="90000"/>
          </a:bodyPr>
          <a:lstStyle/>
          <a:p>
            <a:pPr defTabSz="914353">
              <a:defRPr/>
            </a:pPr>
            <a:r>
              <a:rPr lang="en-US" altLang="en-US" sz="4219" b="1" dirty="0">
                <a:solidFill>
                  <a:srgbClr val="CC0000"/>
                </a:solidFill>
                <a:latin typeface="Castellar" panose="020A0402060406010301" pitchFamily="18" charset="0"/>
                <a:sym typeface="Chalkduster" charset="0"/>
              </a:rPr>
              <a:t>During Reading Strategies</a:t>
            </a:r>
            <a:r>
              <a:rPr lang="en-US" altLang="en-US" sz="4219" dirty="0">
                <a:latin typeface="Castellar" panose="020A0402060406010301" pitchFamily="18" charset="0"/>
                <a:sym typeface="Chalkduster" charset="0"/>
              </a:rPr>
              <a:t/>
            </a:r>
            <a:br>
              <a:rPr lang="en-US" altLang="en-US" sz="4219" dirty="0">
                <a:latin typeface="Castellar" panose="020A0402060406010301" pitchFamily="18" charset="0"/>
                <a:sym typeface="Chalkduster" charset="0"/>
              </a:rPr>
            </a:br>
            <a:r>
              <a:rPr lang="en-US" altLang="en-US" sz="4219" dirty="0" smtClean="0">
                <a:latin typeface="Copperplate" charset="0"/>
                <a:sym typeface="Copperplate" charset="0"/>
              </a:rPr>
              <a:t>Marginalia</a:t>
            </a:r>
            <a:endParaRPr lang="en-US" altLang="en-US" sz="4219" dirty="0"/>
          </a:p>
        </p:txBody>
      </p:sp>
      <p:sp>
        <p:nvSpPr>
          <p:cNvPr id="2" name="Rectangle 2"/>
          <p:cNvSpPr>
            <a:spLocks noGrp="1" noChangeArrowheads="1"/>
          </p:cNvSpPr>
          <p:nvPr>
            <p:ph idx="1"/>
          </p:nvPr>
        </p:nvSpPr>
        <p:spPr>
          <a:xfrm>
            <a:off x="406400" y="1625601"/>
            <a:ext cx="10551886" cy="4415762"/>
          </a:xfrm>
        </p:spPr>
        <p:txBody>
          <a:bodyPr>
            <a:noAutofit/>
          </a:bodyPr>
          <a:lstStyle/>
          <a:p>
            <a:pPr marL="97107" indent="-97107" defTabSz="914353">
              <a:defRPr/>
            </a:pPr>
            <a:r>
              <a:rPr lang="en-US" sz="2800" b="1" dirty="0">
                <a:latin typeface="Gurmukhi MN" charset="0"/>
                <a:ea typeface="Gurmukhi MN" charset="0"/>
                <a:cs typeface="Gurmukhi MN" charset="0"/>
                <a:sym typeface="Gurmukhi MN" charset="0"/>
              </a:rPr>
              <a:t>A strategy for inserting written notes, drawings, charts, and other marks in the margins of written text to help the student comprehend what he or she is reading.</a:t>
            </a:r>
          </a:p>
          <a:p>
            <a:pPr marL="97107" indent="-97107" defTabSz="914353">
              <a:defRPr/>
            </a:pPr>
            <a:r>
              <a:rPr lang="en-US" sz="2800" b="1" dirty="0">
                <a:latin typeface="Gurmukhi MN" charset="0"/>
                <a:ea typeface="Gurmukhi MN" charset="0"/>
                <a:cs typeface="Gurmukhi MN" charset="0"/>
                <a:sym typeface="Gurmukhi MN" charset="0"/>
              </a:rPr>
              <a:t>A personal interaction between the reader and the text, and serves as a record of what a student is learning and thinking.</a:t>
            </a:r>
          </a:p>
          <a:p>
            <a:pPr marL="97107" indent="-97107" defTabSz="914353">
              <a:defRPr/>
            </a:pPr>
            <a:r>
              <a:rPr lang="en-US" sz="2800" b="1" dirty="0">
                <a:latin typeface="Gurmukhi MN" charset="0"/>
                <a:ea typeface="Gurmukhi MN" charset="0"/>
                <a:cs typeface="Gurmukhi MN" charset="0"/>
                <a:sym typeface="Gurmukhi MN" charset="0"/>
              </a:rPr>
              <a:t>Helps the reader focus during reading and remember key information.</a:t>
            </a:r>
          </a:p>
          <a:p>
            <a:pPr marL="97107" indent="-97107" defTabSz="914353">
              <a:defRPr/>
            </a:pPr>
            <a:r>
              <a:rPr lang="en-US" sz="2800" b="1" dirty="0">
                <a:latin typeface="Gurmukhi MN" charset="0"/>
                <a:ea typeface="Gurmukhi MN" charset="0"/>
                <a:cs typeface="Gurmukhi MN" charset="0"/>
                <a:sym typeface="Gurmukhi MN" charset="0"/>
              </a:rPr>
              <a:t> Allows students to practice the seven comprehension strategies while reading</a:t>
            </a:r>
            <a:r>
              <a:rPr lang="en-US" sz="2800" b="1" dirty="0" smtClean="0">
                <a:latin typeface="Gurmukhi MN" charset="0"/>
                <a:ea typeface="Gurmukhi MN" charset="0"/>
                <a:cs typeface="Gurmukhi MN" charset="0"/>
                <a:sym typeface="Gurmukhi MN" charset="0"/>
              </a:rPr>
              <a:t>.</a:t>
            </a:r>
            <a:endParaRPr lang="en-US" sz="2800" b="1" dirty="0">
              <a:latin typeface="Gurmukhi MN" charset="0"/>
              <a:ea typeface="Gurmukhi MN" charset="0"/>
              <a:cs typeface="Gurmukhi MN" charset="0"/>
              <a:sym typeface="Gurmukhi MN" charset="0"/>
            </a:endParaRPr>
          </a:p>
        </p:txBody>
      </p:sp>
    </p:spTree>
    <p:extLst>
      <p:ext uri="{BB962C8B-B14F-4D97-AF65-F5344CB8AC3E}">
        <p14:creationId xmlns:p14="http://schemas.microsoft.com/office/powerpoint/2010/main" val="1365870402"/>
      </p:ext>
    </p:extLst>
  </p:cSld>
  <p:clrMapOvr>
    <a:masterClrMapping/>
  </p:clrMapOvr>
  <p:transition spd="slow">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a:xfrm>
            <a:off x="406401" y="362857"/>
            <a:ext cx="8867601" cy="1074057"/>
          </a:xfrm>
        </p:spPr>
        <p:txBody>
          <a:bodyPr/>
          <a:lstStyle/>
          <a:p>
            <a:pPr defTabSz="914353">
              <a:defRPr/>
            </a:pPr>
            <a:r>
              <a:rPr lang="en-US" altLang="en-US" sz="4000" dirty="0"/>
              <a:t>Interactive Notebooks</a:t>
            </a:r>
          </a:p>
        </p:txBody>
      </p:sp>
      <p:sp>
        <p:nvSpPr>
          <p:cNvPr id="24579" name="Rectangle 2"/>
          <p:cNvSpPr>
            <a:spLocks noGrp="1" noChangeArrowheads="1"/>
          </p:cNvSpPr>
          <p:nvPr>
            <p:ph idx="1"/>
          </p:nvPr>
        </p:nvSpPr>
        <p:spPr bwMode="auto">
          <a:xfrm>
            <a:off x="406401" y="1654629"/>
            <a:ext cx="9971384" cy="4013199"/>
          </a:xfrm>
        </p:spPr>
        <p:txBody>
          <a:bodyPr wrap="square" numCol="1" anchor="t" anchorCtr="0" compatLnSpc="1">
            <a:prstTxWarp prst="textNoShape">
              <a:avLst/>
            </a:prstTxWarp>
            <a:noAutofit/>
          </a:bodyPr>
          <a:lstStyle/>
          <a:p>
            <a:r>
              <a:rPr lang="en-US" altLang="en-US" sz="2400" b="1" dirty="0">
                <a:solidFill>
                  <a:schemeClr val="accent2">
                    <a:lumMod val="20000"/>
                    <a:lumOff val="80000"/>
                  </a:schemeClr>
                </a:solidFill>
              </a:rPr>
              <a:t>Notebooks that are made by the student that allows the student to interact with topics, concepts, and skills being </a:t>
            </a:r>
            <a:r>
              <a:rPr lang="en-US" altLang="en-US" sz="2400" b="1" dirty="0" smtClean="0">
                <a:solidFill>
                  <a:schemeClr val="accent2">
                    <a:lumMod val="20000"/>
                    <a:lumOff val="80000"/>
                  </a:schemeClr>
                </a:solidFill>
              </a:rPr>
              <a:t>explored. </a:t>
            </a:r>
            <a:endParaRPr lang="en-US" altLang="en-US" sz="2400" b="1" dirty="0">
              <a:solidFill>
                <a:schemeClr val="accent2">
                  <a:lumMod val="20000"/>
                  <a:lumOff val="80000"/>
                </a:schemeClr>
              </a:solidFill>
            </a:endParaRPr>
          </a:p>
          <a:p>
            <a:r>
              <a:rPr lang="en-US" altLang="en-US" sz="2400" b="1" dirty="0">
                <a:solidFill>
                  <a:schemeClr val="accent2">
                    <a:lumMod val="20000"/>
                    <a:lumOff val="80000"/>
                  </a:schemeClr>
                </a:solidFill>
              </a:rPr>
              <a:t>Two sides allow the teacher to provide content knowledge such as readings, worksheets, vocabulary lists, and notes. The left side of the notebook is used for the student to interact with the content and demonstrate learning.</a:t>
            </a:r>
          </a:p>
          <a:p>
            <a:r>
              <a:rPr lang="en-US" altLang="en-US" sz="2400" b="1" dirty="0">
                <a:solidFill>
                  <a:schemeClr val="accent2">
                    <a:lumMod val="20000"/>
                    <a:lumOff val="80000"/>
                  </a:schemeClr>
                </a:solidFill>
              </a:rPr>
              <a:t>Can be tailored for every subject or used for reading.</a:t>
            </a:r>
          </a:p>
          <a:p>
            <a:r>
              <a:rPr lang="en-US" altLang="en-US" sz="2400" b="1" dirty="0">
                <a:solidFill>
                  <a:schemeClr val="accent2">
                    <a:lumMod val="20000"/>
                    <a:lumOff val="80000"/>
                  </a:schemeClr>
                </a:solidFill>
              </a:rPr>
              <a:t>Serve as study </a:t>
            </a:r>
            <a:r>
              <a:rPr lang="en-US" altLang="en-US" sz="2400" b="1" dirty="0" smtClean="0">
                <a:solidFill>
                  <a:schemeClr val="accent2">
                    <a:lumMod val="20000"/>
                    <a:lumOff val="80000"/>
                  </a:schemeClr>
                </a:solidFill>
              </a:rPr>
              <a:t>guides.</a:t>
            </a:r>
            <a:endParaRPr lang="en-US" altLang="en-US" sz="2400" b="1" dirty="0">
              <a:solidFill>
                <a:schemeClr val="accent2">
                  <a:lumMod val="20000"/>
                  <a:lumOff val="80000"/>
                </a:schemeClr>
              </a:solidFill>
            </a:endParaRPr>
          </a:p>
          <a:p>
            <a:r>
              <a:rPr lang="en-US" altLang="en-US" sz="2400" b="1" dirty="0">
                <a:solidFill>
                  <a:schemeClr val="accent2">
                    <a:lumMod val="20000"/>
                    <a:lumOff val="80000"/>
                  </a:schemeClr>
                </a:solidFill>
              </a:rPr>
              <a:t>Easy to construct and can be used as </a:t>
            </a:r>
            <a:r>
              <a:rPr lang="en-US" altLang="en-US" sz="2400" b="1" dirty="0" smtClean="0">
                <a:solidFill>
                  <a:schemeClr val="accent2">
                    <a:lumMod val="20000"/>
                    <a:lumOff val="80000"/>
                  </a:schemeClr>
                </a:solidFill>
              </a:rPr>
              <a:t>formative and summative </a:t>
            </a:r>
            <a:r>
              <a:rPr lang="en-US" altLang="en-US" sz="2400" b="1" dirty="0">
                <a:solidFill>
                  <a:schemeClr val="accent2">
                    <a:lumMod val="20000"/>
                    <a:lumOff val="80000"/>
                  </a:schemeClr>
                </a:solidFill>
              </a:rPr>
              <a:t>assessment</a:t>
            </a:r>
            <a:r>
              <a:rPr lang="en-US" altLang="en-US" sz="2400" b="1" dirty="0" smtClean="0">
                <a:solidFill>
                  <a:schemeClr val="accent2">
                    <a:lumMod val="20000"/>
                    <a:lumOff val="80000"/>
                  </a:schemeClr>
                </a:solidFill>
              </a:rPr>
              <a:t>.</a:t>
            </a:r>
          </a:p>
          <a:p>
            <a:pPr lvl="1"/>
            <a:r>
              <a:rPr lang="en-US" altLang="en-US" sz="2200" b="1" dirty="0" smtClean="0">
                <a:solidFill>
                  <a:schemeClr val="accent2">
                    <a:lumMod val="20000"/>
                    <a:lumOff val="80000"/>
                  </a:schemeClr>
                </a:solidFill>
              </a:rPr>
              <a:t>Teacher’s Pay Teachers site has many samples of these.</a:t>
            </a:r>
            <a:endParaRPr lang="en-US" altLang="en-US" sz="2200" b="1" dirty="0">
              <a:solidFill>
                <a:schemeClr val="accent2">
                  <a:lumMod val="20000"/>
                  <a:lumOff val="80000"/>
                </a:schemeClr>
              </a:solidFill>
            </a:endParaRPr>
          </a:p>
        </p:txBody>
      </p:sp>
      <p:pic>
        <p:nvPicPr>
          <p:cNvPr id="24580" name="Picture 7" descr="ANd9GcSTBa6ZAY721ec7ROXbDDdPXhDupknC9AeimdaJzWn9MdKED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986" y="4067119"/>
            <a:ext cx="1870770" cy="121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5432645"/>
      </p:ext>
    </p:extLst>
  </p:cSld>
  <p:clrMapOvr>
    <a:masterClrMapping/>
  </p:clrMapOvr>
  <p:transition spd="slow">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386366" y="233289"/>
            <a:ext cx="9658789" cy="6390307"/>
          </a:xfrm>
        </p:spPr>
        <p:txBody>
          <a:bodyPr>
            <a:normAutofit fontScale="90000"/>
          </a:bodyPr>
          <a:lstStyle/>
          <a:p>
            <a:pPr marL="457200" indent="-457200" defTabSz="914353">
              <a:buSzPct val="60000"/>
              <a:buFont typeface="Wingdings" panose="05000000000000000000" pitchFamily="2" charset="2"/>
              <a:buChar char="§"/>
              <a:defRPr/>
            </a:pPr>
            <a:r>
              <a:rPr lang="en-US" altLang="en-US" sz="3200" b="1" dirty="0">
                <a:solidFill>
                  <a:srgbClr val="008000"/>
                </a:solidFill>
              </a:rPr>
              <a:t>Even </a:t>
            </a:r>
            <a:r>
              <a:rPr lang="en-US" altLang="en-US" sz="3200" b="1" dirty="0" smtClean="0">
                <a:solidFill>
                  <a:srgbClr val="008000"/>
                </a:solidFill>
              </a:rPr>
              <a:t>Dozen</a:t>
            </a:r>
            <a:br>
              <a:rPr lang="en-US" altLang="en-US" sz="3200" b="1" dirty="0" smtClean="0">
                <a:solidFill>
                  <a:srgbClr val="008000"/>
                </a:solidFill>
              </a:rPr>
            </a:br>
            <a:r>
              <a:rPr lang="en-US" altLang="en-US" sz="3200" b="1" dirty="0" smtClean="0">
                <a:solidFill>
                  <a:schemeClr val="accent2">
                    <a:lumMod val="40000"/>
                    <a:lumOff val="60000"/>
                  </a:schemeClr>
                </a:solidFill>
              </a:rPr>
              <a:t>A </a:t>
            </a:r>
            <a:r>
              <a:rPr lang="en-US" altLang="en-US" sz="3200" b="1" dirty="0">
                <a:solidFill>
                  <a:schemeClr val="accent2">
                    <a:lumMod val="40000"/>
                    <a:lumOff val="60000"/>
                  </a:schemeClr>
                </a:solidFill>
              </a:rPr>
              <a:t>tool for summarizing </a:t>
            </a:r>
            <a:r>
              <a:rPr lang="en-US" altLang="en-US" sz="3200" b="1" dirty="0" smtClean="0">
                <a:solidFill>
                  <a:schemeClr val="accent2">
                    <a:lumMod val="40000"/>
                    <a:lumOff val="60000"/>
                  </a:schemeClr>
                </a:solidFill>
              </a:rPr>
              <a:t>material</a:t>
            </a: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2700" b="1" dirty="0">
                <a:solidFill>
                  <a:schemeClr val="accent2">
                    <a:lumMod val="40000"/>
                    <a:lumOff val="60000"/>
                  </a:schemeClr>
                </a:solidFill>
              </a:rPr>
              <a:t>How do I use Even Dozen?</a:t>
            </a: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After students have read a selection of text, divide them into groups of five students. </a:t>
            </a:r>
            <a:br>
              <a:rPr lang="en-US" altLang="en-US" sz="1800" b="1" dirty="0">
                <a:solidFill>
                  <a:schemeClr val="accent2">
                    <a:lumMod val="40000"/>
                    <a:lumOff val="60000"/>
                  </a:schemeClr>
                </a:solidFill>
              </a:rPr>
            </a:br>
            <a:r>
              <a:rPr lang="en-US" altLang="en-US" sz="1800" b="1" i="1" u="sng" dirty="0">
                <a:solidFill>
                  <a:schemeClr val="accent2">
                    <a:lumMod val="40000"/>
                    <a:lumOff val="60000"/>
                  </a:schemeClr>
                </a:solidFill>
              </a:rPr>
              <a:t>Divide a piece of large construction paper into 12 boxes.</a:t>
            </a:r>
            <a:br>
              <a:rPr lang="en-US" altLang="en-US" sz="1800" b="1" i="1" u="sng" dirty="0">
                <a:solidFill>
                  <a:schemeClr val="accent2">
                    <a:lumMod val="40000"/>
                    <a:lumOff val="60000"/>
                  </a:schemeClr>
                </a:solidFill>
              </a:rPr>
            </a:br>
            <a:r>
              <a:rPr lang="en-US" altLang="en-US" sz="1800" b="1" i="1" u="sng" dirty="0">
                <a:solidFill>
                  <a:schemeClr val="accent2">
                    <a:lumMod val="40000"/>
                    <a:lumOff val="60000"/>
                  </a:schemeClr>
                </a:solidFill>
              </a:rPr>
              <a:t/>
            </a:r>
            <a:br>
              <a:rPr lang="en-US" altLang="en-US" sz="1800" b="1" i="1" u="sng" dirty="0">
                <a:solidFill>
                  <a:schemeClr val="accent2">
                    <a:lumMod val="40000"/>
                    <a:lumOff val="60000"/>
                  </a:schemeClr>
                </a:solidFill>
              </a:rPr>
            </a:br>
            <a:r>
              <a:rPr lang="en-US" altLang="en-US" sz="1800" b="1" dirty="0">
                <a:solidFill>
                  <a:schemeClr val="accent2">
                    <a:lumMod val="40000"/>
                    <a:lumOff val="60000"/>
                  </a:schemeClr>
                </a:solidFill>
              </a:rPr>
              <a:t>Next, ask each group to reflect on the content of the text, to identify 12 critical ideas, concepts and to write one idea in each box.</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Once all the boxes have been completed, the first student in the group chooses one of the boxes. The student then reviews with the others in the group what they know about the key idea in the box and writes "#1" in the box.</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Going clockwise, the second students selects a box, explains what the group knows, and writes "#2" in the square. Then, the second student must tell how the idea in box #2 connects or relates to the idea in box #1.</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The third student selects a box, explains what they know, and then has to  connect that box to #1 and #2.</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The group keeps going until the last box is explained and connected.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
            </a:r>
            <a:br>
              <a:rPr lang="en-US" altLang="en-US" sz="1800" b="1" dirty="0">
                <a:solidFill>
                  <a:schemeClr val="accent2">
                    <a:lumMod val="40000"/>
                    <a:lumOff val="60000"/>
                  </a:schemeClr>
                </a:solidFill>
              </a:rPr>
            </a:br>
            <a:r>
              <a:rPr lang="en-US" altLang="en-US" sz="1800" b="1" dirty="0">
                <a:solidFill>
                  <a:schemeClr val="accent2">
                    <a:lumMod val="40000"/>
                    <a:lumOff val="60000"/>
                  </a:schemeClr>
                </a:solidFill>
              </a:rPr>
              <a:t>Allow students to help each other at any time in this review.</a:t>
            </a:r>
            <a:r>
              <a:rPr lang="en-US" altLang="en-US" sz="1800" b="1" dirty="0">
                <a:solidFill>
                  <a:srgbClr val="133C73"/>
                </a:solidFill>
              </a:rPr>
              <a:t> </a:t>
            </a:r>
            <a:endParaRPr lang="en-US" altLang="en-US" sz="1800" b="1" dirty="0"/>
          </a:p>
        </p:txBody>
      </p:sp>
      <p:pic>
        <p:nvPicPr>
          <p:cNvPr id="27651" name="Picture 2" descr="pasted-image.jpg"/>
          <p:cNvPicPr>
            <a:picLocks noChangeAspect="1"/>
          </p:cNvPicPr>
          <p:nvPr/>
        </p:nvPicPr>
        <p:blipFill>
          <a:blip r:embed="rId3">
            <a:extLst>
              <a:ext uri="{28A0092B-C50C-407E-A947-70E740481C1C}">
                <a14:useLocalDpi xmlns:a14="http://schemas.microsoft.com/office/drawing/2010/main" val="0"/>
              </a:ext>
            </a:extLst>
          </a:blip>
          <a:srcRect t="-6525" b="6525"/>
          <a:stretch>
            <a:fillRect/>
          </a:stretch>
        </p:blipFill>
        <p:spPr bwMode="auto">
          <a:xfrm rot="886886">
            <a:off x="9854079" y="392946"/>
            <a:ext cx="2035969" cy="2035969"/>
          </a:xfrm>
          <a:prstGeom prst="rect">
            <a:avLst/>
          </a:prstGeom>
          <a:noFill/>
          <a:ln w="25400">
            <a:solidFill>
              <a:srgbClr val="000000"/>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9095296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5760" y="1422400"/>
            <a:ext cx="11379200" cy="3785652"/>
          </a:xfrm>
          <a:prstGeom prst="rect">
            <a:avLst/>
          </a:prstGeom>
          <a:noFill/>
        </p:spPr>
        <p:txBody>
          <a:bodyPr wrap="square" rtlCol="0">
            <a:spAutoFit/>
          </a:bodyPr>
          <a:lstStyle/>
          <a:p>
            <a:r>
              <a:rPr lang="en-US" sz="4000" dirty="0" smtClean="0"/>
              <a:t>“The Batsmen were merciless against the Bowlers.  The Bowlers placed their men in slips and covers. But to no avail. The Batsmen hit one four after another along with an occasional six.  Not once did the balls hit their stumps or get caught”.   </a:t>
            </a:r>
            <a:endParaRPr lang="en-US" sz="4000" dirty="0"/>
          </a:p>
        </p:txBody>
      </p:sp>
    </p:spTree>
    <p:extLst>
      <p:ext uri="{BB962C8B-B14F-4D97-AF65-F5344CB8AC3E}">
        <p14:creationId xmlns:p14="http://schemas.microsoft.com/office/powerpoint/2010/main" val="6049811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2452688" y="246743"/>
            <a:ext cx="7286625" cy="738793"/>
          </a:xfrm>
        </p:spPr>
        <p:txBody>
          <a:bodyPr/>
          <a:lstStyle/>
          <a:p>
            <a:pPr defTabSz="914353">
              <a:defRPr/>
            </a:pPr>
            <a:r>
              <a:rPr lang="en-US" altLang="en-US" sz="3094" dirty="0">
                <a:solidFill>
                  <a:srgbClr val="FFFF00"/>
                </a:solidFill>
                <a:latin typeface="Goudy Stout" panose="0202090407030B020401" pitchFamily="18" charset="0"/>
              </a:rPr>
              <a:t>Golden Lines</a:t>
            </a:r>
          </a:p>
        </p:txBody>
      </p:sp>
      <p:sp>
        <p:nvSpPr>
          <p:cNvPr id="21507" name="Rectangle 3"/>
          <p:cNvSpPr>
            <a:spLocks noGrp="1"/>
          </p:cNvSpPr>
          <p:nvPr>
            <p:ph idx="1"/>
          </p:nvPr>
        </p:nvSpPr>
        <p:spPr>
          <a:xfrm>
            <a:off x="0" y="1270016"/>
            <a:ext cx="12192000" cy="5415264"/>
          </a:xfrm>
        </p:spPr>
        <p:txBody>
          <a:bodyPr>
            <a:normAutofit/>
          </a:bodyPr>
          <a:lstStyle/>
          <a:p>
            <a:pPr marL="401822" indent="-401822" defTabSz="914353">
              <a:lnSpc>
                <a:spcPct val="80000"/>
              </a:lnSpc>
              <a:defRPr/>
            </a:pPr>
            <a:r>
              <a:rPr lang="en-US" sz="2800" dirty="0" smtClean="0">
                <a:solidFill>
                  <a:schemeClr val="accent2">
                    <a:lumMod val="20000"/>
                    <a:lumOff val="80000"/>
                  </a:schemeClr>
                </a:solidFill>
                <a:latin typeface="Arial Rounded MT Bold" pitchFamily="34" charset="0"/>
              </a:rPr>
              <a:t>Designed </a:t>
            </a:r>
            <a:r>
              <a:rPr lang="en-US" sz="2800" dirty="0">
                <a:solidFill>
                  <a:schemeClr val="accent2">
                    <a:lumMod val="20000"/>
                    <a:lumOff val="80000"/>
                  </a:schemeClr>
                </a:solidFill>
                <a:latin typeface="Arial Rounded MT Bold" pitchFamily="34" charset="0"/>
              </a:rPr>
              <a:t>to help students practice identifying the most important ideas, making connections, and visualizing It sets the stage for students to pair up and have a discussion at a high </a:t>
            </a:r>
            <a:r>
              <a:rPr lang="en-US" sz="2800" dirty="0" smtClean="0">
                <a:solidFill>
                  <a:schemeClr val="accent2">
                    <a:lumMod val="20000"/>
                    <a:lumOff val="80000"/>
                  </a:schemeClr>
                </a:solidFill>
                <a:latin typeface="Arial Rounded MT Bold" pitchFamily="34" charset="0"/>
              </a:rPr>
              <a:t>level</a:t>
            </a:r>
            <a:r>
              <a:rPr lang="en-US" sz="2800" dirty="0" smtClean="0">
                <a:solidFill>
                  <a:schemeClr val="accent2"/>
                </a:solidFill>
                <a:effectLst>
                  <a:outerShdw blurRad="38100" dist="38100" dir="2700000" algn="tl">
                    <a:srgbClr val="000000">
                      <a:alpha val="43137"/>
                    </a:srgbClr>
                  </a:outerShdw>
                </a:effectLst>
                <a:latin typeface="Arial Rounded MT Bold" pitchFamily="34" charset="0"/>
              </a:rPr>
              <a:t>.</a:t>
            </a:r>
          </a:p>
          <a:p>
            <a:pPr marL="0" indent="0" defTabSz="914353">
              <a:lnSpc>
                <a:spcPct val="80000"/>
              </a:lnSpc>
              <a:buNone/>
              <a:defRPr/>
            </a:pPr>
            <a:r>
              <a:rPr lang="en-US" sz="4000" b="1" dirty="0">
                <a:solidFill>
                  <a:srgbClr val="FF0000"/>
                </a:solidFill>
                <a:latin typeface="Arial Rounded MT Bold" pitchFamily="34" charset="0"/>
              </a:rPr>
              <a:t>	</a:t>
            </a:r>
            <a:r>
              <a:rPr lang="en-US" sz="4000" i="1" dirty="0" smtClean="0">
                <a:latin typeface="Herald" pitchFamily="2" charset="0"/>
              </a:rPr>
              <a:t>How </a:t>
            </a:r>
            <a:r>
              <a:rPr lang="en-US" sz="4000" i="1" dirty="0">
                <a:latin typeface="Herald" pitchFamily="2" charset="0"/>
              </a:rPr>
              <a:t>does it work?</a:t>
            </a:r>
          </a:p>
          <a:p>
            <a:pPr marL="801872" lvl="1" indent="-401822" defTabSz="914353">
              <a:lnSpc>
                <a:spcPct val="80000"/>
              </a:lnSpc>
              <a:buFontTx/>
              <a:buAutoNum type="arabicPeriod"/>
              <a:defRPr/>
            </a:pPr>
            <a:r>
              <a:rPr lang="en-US" sz="2400" dirty="0">
                <a:solidFill>
                  <a:schemeClr val="accent2">
                    <a:lumMod val="20000"/>
                    <a:lumOff val="80000"/>
                  </a:schemeClr>
                </a:solidFill>
                <a:latin typeface="Arial Rounded MT Bold" pitchFamily="34" charset="0"/>
              </a:rPr>
              <a:t>Ask students to read the text to identify the golden lines –statements that have special meaning or strike them as important, and write them in the golden lines column.</a:t>
            </a:r>
          </a:p>
          <a:p>
            <a:pPr marL="801872" lvl="1" indent="-401822" defTabSz="914353">
              <a:lnSpc>
                <a:spcPct val="80000"/>
              </a:lnSpc>
              <a:buFontTx/>
              <a:buAutoNum type="arabicPeriod"/>
              <a:defRPr/>
            </a:pPr>
            <a:r>
              <a:rPr lang="en-US" sz="2400" dirty="0">
                <a:solidFill>
                  <a:schemeClr val="accent2">
                    <a:lumMod val="20000"/>
                    <a:lumOff val="80000"/>
                  </a:schemeClr>
                </a:solidFill>
                <a:latin typeface="Arial Rounded MT Bold" pitchFamily="34" charset="0"/>
              </a:rPr>
              <a:t>Students will highlight or write statements in the margins, on a sticky note, or in a journal, then make a connection to their lives in the connections column.</a:t>
            </a:r>
          </a:p>
          <a:p>
            <a:pPr marL="801872" lvl="1" indent="-401822" defTabSz="914353">
              <a:lnSpc>
                <a:spcPct val="80000"/>
              </a:lnSpc>
              <a:buFontTx/>
              <a:buAutoNum type="arabicPeriod"/>
              <a:defRPr/>
            </a:pPr>
            <a:r>
              <a:rPr lang="en-US" sz="2400" dirty="0">
                <a:solidFill>
                  <a:schemeClr val="accent2">
                    <a:lumMod val="20000"/>
                    <a:lumOff val="80000"/>
                  </a:schemeClr>
                </a:solidFill>
                <a:latin typeface="Arial Rounded MT Bold" pitchFamily="34" charset="0"/>
              </a:rPr>
              <a:t>Ask students to draw an illustration of the golden line in the third column.</a:t>
            </a:r>
          </a:p>
          <a:p>
            <a:pPr marL="801872" lvl="1" indent="-401822" defTabSz="914353">
              <a:lnSpc>
                <a:spcPct val="80000"/>
              </a:lnSpc>
              <a:buFontTx/>
              <a:buAutoNum type="arabicPeriod"/>
              <a:defRPr/>
            </a:pPr>
            <a:r>
              <a:rPr lang="en-US" sz="2400" dirty="0">
                <a:solidFill>
                  <a:schemeClr val="accent2">
                    <a:lumMod val="20000"/>
                    <a:lumOff val="80000"/>
                  </a:schemeClr>
                </a:solidFill>
                <a:latin typeface="Arial Rounded MT Bold" pitchFamily="34" charset="0"/>
              </a:rPr>
              <a:t>Put students in pairs or groups of three and have them each share each column of Golden Lines</a:t>
            </a:r>
            <a:r>
              <a:rPr lang="en-US" sz="2400" dirty="0" smtClean="0">
                <a:solidFill>
                  <a:schemeClr val="accent2">
                    <a:lumMod val="20000"/>
                    <a:lumOff val="80000"/>
                  </a:schemeClr>
                </a:solidFill>
                <a:latin typeface="Arial Rounded MT Bold" pitchFamily="34" charset="0"/>
              </a:rPr>
              <a:t>.</a:t>
            </a:r>
          </a:p>
          <a:p>
            <a:pPr marL="400050" lvl="1" indent="0" defTabSz="914353">
              <a:lnSpc>
                <a:spcPct val="80000"/>
              </a:lnSpc>
              <a:buNone/>
              <a:defRPr/>
            </a:pPr>
            <a:endParaRPr lang="en-US" b="1" dirty="0">
              <a:latin typeface="Arial Rounded MT Bold" pitchFamily="34" charset="0"/>
            </a:endParaRPr>
          </a:p>
          <a:p>
            <a:pPr marL="401822" indent="-401822" defTabSz="914353">
              <a:lnSpc>
                <a:spcPct val="80000"/>
              </a:lnSpc>
              <a:buFontTx/>
              <a:buAutoNum type="arabicPeriod"/>
              <a:defRPr/>
            </a:pPr>
            <a:endParaRPr lang="en-US" sz="1406" b="1" u="sng" dirty="0">
              <a:latin typeface="Arial Rounded MT Bold" pitchFamily="34" charset="0"/>
            </a:endParaRPr>
          </a:p>
        </p:txBody>
      </p:sp>
    </p:spTree>
    <p:extLst>
      <p:ext uri="{BB962C8B-B14F-4D97-AF65-F5344CB8AC3E}">
        <p14:creationId xmlns:p14="http://schemas.microsoft.com/office/powerpoint/2010/main" val="36148729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614681" y="453794"/>
            <a:ext cx="4810760" cy="5732122"/>
          </a:xfrm>
          <a:prstGeom prst="rect">
            <a:avLst/>
          </a:prstGeom>
          <a:pattFill prst="dashVert">
            <a:fgClr>
              <a:srgbClr val="92D050"/>
            </a:fgClr>
            <a:bgClr>
              <a:schemeClr val="bg1"/>
            </a:bgClr>
          </a:pattFill>
          <a:ln w="76200">
            <a:solidFill>
              <a:schemeClr val="accent2"/>
            </a:solidFill>
          </a:ln>
        </p:spPr>
      </p:pic>
      <p:pic>
        <p:nvPicPr>
          <p:cNvPr id="2" name="Picture 1"/>
          <p:cNvPicPr>
            <a:picLocks noChangeAspect="1"/>
          </p:cNvPicPr>
          <p:nvPr/>
        </p:nvPicPr>
        <p:blipFill>
          <a:blip r:embed="rId4"/>
          <a:stretch>
            <a:fillRect/>
          </a:stretch>
        </p:blipFill>
        <p:spPr>
          <a:xfrm>
            <a:off x="6072212" y="453794"/>
            <a:ext cx="5244416" cy="5732122"/>
          </a:xfrm>
          <a:prstGeom prst="rect">
            <a:avLst/>
          </a:prstGeom>
          <a:ln w="76200">
            <a:solidFill>
              <a:schemeClr val="accent2"/>
            </a:solidFill>
          </a:ln>
        </p:spPr>
      </p:pic>
    </p:spTree>
    <p:extLst>
      <p:ext uri="{BB962C8B-B14F-4D97-AF65-F5344CB8AC3E}">
        <p14:creationId xmlns:p14="http://schemas.microsoft.com/office/powerpoint/2010/main" val="11456324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2011838" y="589281"/>
            <a:ext cx="7944961" cy="5803430"/>
          </a:xfrm>
          <a:prstGeom prst="rect">
            <a:avLst/>
          </a:prstGeom>
          <a:solidFill>
            <a:schemeClr val="bg2"/>
          </a:solidFill>
          <a:ln w="76200">
            <a:solidFill>
              <a:schemeClr val="accent2"/>
            </a:solidFill>
          </a:ln>
        </p:spPr>
      </p:pic>
    </p:spTree>
    <p:extLst>
      <p:ext uri="{BB962C8B-B14F-4D97-AF65-F5344CB8AC3E}">
        <p14:creationId xmlns:p14="http://schemas.microsoft.com/office/powerpoint/2010/main" val="12573628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694" y="167640"/>
            <a:ext cx="8596668" cy="762000"/>
          </a:xfrm>
        </p:spPr>
        <p:txBody>
          <a:bodyPr/>
          <a:lstStyle/>
          <a:p>
            <a:r>
              <a:rPr lang="en-US" dirty="0" smtClean="0"/>
              <a:t>Note and Notice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63421417"/>
              </p:ext>
            </p:extLst>
          </p:nvPr>
        </p:nvGraphicFramePr>
        <p:xfrm>
          <a:off x="320040" y="1264921"/>
          <a:ext cx="11475721" cy="5196840"/>
        </p:xfrm>
        <a:graphic>
          <a:graphicData uri="http://schemas.openxmlformats.org/drawingml/2006/table">
            <a:tbl>
              <a:tblPr firstRow="1" bandRow="1">
                <a:tableStyleId>{5C22544A-7EE6-4342-B048-85BDC9FD1C3A}</a:tableStyleId>
              </a:tblPr>
              <a:tblGrid>
                <a:gridCol w="3880615"/>
                <a:gridCol w="3797553"/>
                <a:gridCol w="3797553"/>
              </a:tblGrid>
              <a:tr h="872748">
                <a:tc>
                  <a:txBody>
                    <a:bodyPr/>
                    <a:lstStyle/>
                    <a:p>
                      <a:r>
                        <a:rPr lang="en-US" dirty="0" smtClean="0"/>
                        <a:t>The Notice and Note</a:t>
                      </a:r>
                      <a:endParaRPr lang="en-US" dirty="0"/>
                    </a:p>
                  </a:txBody>
                  <a:tcPr/>
                </a:tc>
                <a:tc>
                  <a:txBody>
                    <a:bodyPr/>
                    <a:lstStyle/>
                    <a:p>
                      <a:r>
                        <a:rPr lang="en-US" dirty="0" smtClean="0"/>
                        <a:t>The Clues</a:t>
                      </a:r>
                      <a:r>
                        <a:rPr lang="en-US" baseline="0" dirty="0" smtClean="0"/>
                        <a:t> to the Signposts</a:t>
                      </a:r>
                      <a:endParaRPr lang="en-US" dirty="0"/>
                    </a:p>
                  </a:txBody>
                  <a:tcPr/>
                </a:tc>
                <a:tc>
                  <a:txBody>
                    <a:bodyPr/>
                    <a:lstStyle/>
                    <a:p>
                      <a:r>
                        <a:rPr lang="en-US" dirty="0" smtClean="0"/>
                        <a:t>What Literary Element It Helps Readers Understand</a:t>
                      </a:r>
                      <a:endParaRPr lang="en-US" dirty="0"/>
                    </a:p>
                  </a:txBody>
                  <a:tcPr/>
                </a:tc>
              </a:tr>
              <a:tr h="1441365">
                <a:tc>
                  <a:txBody>
                    <a:bodyPr/>
                    <a:lstStyle/>
                    <a:p>
                      <a:r>
                        <a:rPr lang="en-US" dirty="0" smtClean="0"/>
                        <a:t>Contrast and Contradictions</a:t>
                      </a:r>
                      <a:endParaRPr lang="en-US" dirty="0"/>
                    </a:p>
                  </a:txBody>
                  <a:tcPr/>
                </a:tc>
                <a:tc>
                  <a:txBody>
                    <a:bodyPr/>
                    <a:lstStyle/>
                    <a:p>
                      <a:r>
                        <a:rPr lang="en-US" dirty="0" smtClean="0"/>
                        <a:t>A character behaves or thinks in a way we don’t expect, or an element of setting is not as expected</a:t>
                      </a:r>
                      <a:endParaRPr lang="en-US" dirty="0"/>
                    </a:p>
                  </a:txBody>
                  <a:tcPr/>
                </a:tc>
                <a:tc>
                  <a:txBody>
                    <a:bodyPr/>
                    <a:lstStyle/>
                    <a:p>
                      <a:r>
                        <a:rPr lang="en-US" dirty="0" smtClean="0"/>
                        <a:t>Character development; Internal conflict; Theme; Relationship between setting and plot</a:t>
                      </a:r>
                      <a:endParaRPr lang="en-US" dirty="0"/>
                    </a:p>
                  </a:txBody>
                  <a:tcPr/>
                </a:tc>
              </a:tr>
              <a:tr h="1108741">
                <a:tc>
                  <a:txBody>
                    <a:bodyPr/>
                    <a:lstStyle/>
                    <a:p>
                      <a:r>
                        <a:rPr lang="en-US" dirty="0" smtClean="0"/>
                        <a:t>Aha Moment</a:t>
                      </a:r>
                    </a:p>
                    <a:p>
                      <a:r>
                        <a:rPr lang="en-US" dirty="0" smtClean="0"/>
                        <a:t>  A realization</a:t>
                      </a:r>
                      <a:r>
                        <a:rPr lang="en-US" baseline="0" dirty="0" smtClean="0"/>
                        <a:t> or shift in understanding</a:t>
                      </a:r>
                      <a:endParaRPr lang="en-US" dirty="0"/>
                    </a:p>
                  </a:txBody>
                  <a:tcPr/>
                </a:tc>
                <a:tc>
                  <a:txBody>
                    <a:bodyPr/>
                    <a:lstStyle/>
                    <a:p>
                      <a:r>
                        <a:rPr lang="en-US" dirty="0" smtClean="0"/>
                        <a:t>Phrases usually</a:t>
                      </a:r>
                      <a:r>
                        <a:rPr lang="en-US" baseline="0" dirty="0" smtClean="0"/>
                        <a:t> expressed by; Suddenly it all made sense; It hit me like a lightning bolt</a:t>
                      </a:r>
                      <a:endParaRPr lang="en-US" dirty="0"/>
                    </a:p>
                  </a:txBody>
                  <a:tcPr/>
                </a:tc>
                <a:tc>
                  <a:txBody>
                    <a:bodyPr/>
                    <a:lstStyle/>
                    <a:p>
                      <a:r>
                        <a:rPr lang="en-US" dirty="0" smtClean="0"/>
                        <a:t>Character Development; Internal conflict;</a:t>
                      </a:r>
                      <a:r>
                        <a:rPr lang="en-US" baseline="0" dirty="0" smtClean="0"/>
                        <a:t> Plot</a:t>
                      </a:r>
                      <a:endParaRPr lang="en-US" dirty="0"/>
                    </a:p>
                  </a:txBody>
                  <a:tcPr/>
                </a:tc>
              </a:tr>
              <a:tr h="1773986">
                <a:tc>
                  <a:txBody>
                    <a:bodyPr/>
                    <a:lstStyle/>
                    <a:p>
                      <a:r>
                        <a:rPr lang="en-US" dirty="0" smtClean="0"/>
                        <a:t>Tough Questions</a:t>
                      </a:r>
                    </a:p>
                    <a:p>
                      <a:r>
                        <a:rPr lang="en-US" dirty="0" smtClean="0"/>
                        <a:t>  </a:t>
                      </a:r>
                      <a:endParaRPr lang="en-US" dirty="0"/>
                    </a:p>
                  </a:txBody>
                  <a:tcPr/>
                </a:tc>
                <a:tc>
                  <a:txBody>
                    <a:bodyPr/>
                    <a:lstStyle/>
                    <a:p>
                      <a:r>
                        <a:rPr lang="en-US" dirty="0" smtClean="0"/>
                        <a:t>Phrases that express doubt or confusion</a:t>
                      </a:r>
                    </a:p>
                    <a:p>
                      <a:r>
                        <a:rPr lang="en-US" dirty="0" smtClean="0"/>
                        <a:t>   What could I possibly do…?; Never</a:t>
                      </a:r>
                      <a:r>
                        <a:rPr lang="en-US" baseline="0" dirty="0" smtClean="0"/>
                        <a:t> had I been so confused about….</a:t>
                      </a:r>
                      <a:endParaRPr lang="en-US" dirty="0"/>
                    </a:p>
                  </a:txBody>
                  <a:tcPr/>
                </a:tc>
                <a:tc>
                  <a:txBody>
                    <a:bodyPr/>
                    <a:lstStyle/>
                    <a:p>
                      <a:r>
                        <a:rPr lang="en-US" dirty="0" smtClean="0"/>
                        <a:t>Internal conflict; Theme; Character Development</a:t>
                      </a:r>
                      <a:endParaRPr lang="en-US" dirty="0"/>
                    </a:p>
                  </a:txBody>
                  <a:tcPr/>
                </a:tc>
              </a:tr>
            </a:tbl>
          </a:graphicData>
        </a:graphic>
      </p:graphicFrame>
    </p:spTree>
    <p:extLst>
      <p:ext uri="{BB962C8B-B14F-4D97-AF65-F5344CB8AC3E}">
        <p14:creationId xmlns:p14="http://schemas.microsoft.com/office/powerpoint/2010/main" val="17640355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36152916"/>
              </p:ext>
            </p:extLst>
          </p:nvPr>
        </p:nvGraphicFramePr>
        <p:xfrm>
          <a:off x="518161" y="365760"/>
          <a:ext cx="11216640" cy="6064497"/>
        </p:xfrm>
        <a:graphic>
          <a:graphicData uri="http://schemas.openxmlformats.org/drawingml/2006/table">
            <a:tbl>
              <a:tblPr firstRow="1" bandRow="1">
                <a:tableStyleId>{5C22544A-7EE6-4342-B048-85BDC9FD1C3A}</a:tableStyleId>
              </a:tblPr>
              <a:tblGrid>
                <a:gridCol w="3738880"/>
                <a:gridCol w="3738880"/>
                <a:gridCol w="3738880"/>
              </a:tblGrid>
              <a:tr h="686247">
                <a:tc>
                  <a:txBody>
                    <a:bodyPr/>
                    <a:lstStyle/>
                    <a:p>
                      <a:r>
                        <a:rPr lang="en-US" dirty="0" smtClean="0"/>
                        <a:t>The Note and Notice Signpost</a:t>
                      </a:r>
                      <a:endParaRPr lang="en-US" dirty="0"/>
                    </a:p>
                  </a:txBody>
                  <a:tcPr/>
                </a:tc>
                <a:tc>
                  <a:txBody>
                    <a:bodyPr/>
                    <a:lstStyle/>
                    <a:p>
                      <a:r>
                        <a:rPr lang="en-US" dirty="0" smtClean="0"/>
                        <a:t>Clues</a:t>
                      </a:r>
                      <a:r>
                        <a:rPr lang="en-US" baseline="0" dirty="0" smtClean="0"/>
                        <a:t> to the signpost</a:t>
                      </a:r>
                      <a:endParaRPr lang="en-US" dirty="0"/>
                    </a:p>
                  </a:txBody>
                  <a:tcPr/>
                </a:tc>
                <a:tc>
                  <a:txBody>
                    <a:bodyPr/>
                    <a:lstStyle/>
                    <a:p>
                      <a:r>
                        <a:rPr lang="en-US" dirty="0" smtClean="0"/>
                        <a:t>Literary Element it helps the Reader to Understand</a:t>
                      </a:r>
                      <a:endParaRPr lang="en-US" dirty="0"/>
                    </a:p>
                  </a:txBody>
                  <a:tcPr/>
                </a:tc>
              </a:tr>
              <a:tr h="2378131">
                <a:tc>
                  <a:txBody>
                    <a:bodyPr/>
                    <a:lstStyle/>
                    <a:p>
                      <a:r>
                        <a:rPr lang="en-US" dirty="0" smtClean="0"/>
                        <a:t>Words of the Wiser</a:t>
                      </a:r>
                    </a:p>
                    <a:p>
                      <a:r>
                        <a:rPr lang="en-US" dirty="0" smtClean="0"/>
                        <a:t>   </a:t>
                      </a:r>
                      <a:endParaRPr lang="en-US" dirty="0"/>
                    </a:p>
                  </a:txBody>
                  <a:tcPr/>
                </a:tc>
                <a:tc>
                  <a:txBody>
                    <a:bodyPr/>
                    <a:lstStyle/>
                    <a:p>
                      <a:r>
                        <a:rPr lang="en-US" dirty="0" smtClean="0"/>
                        <a:t>The main character and another character have moments where</a:t>
                      </a:r>
                      <a:r>
                        <a:rPr lang="en-US" baseline="0" dirty="0" smtClean="0"/>
                        <a:t> wisdom or advice is shown, may not be direct, but within the experience.</a:t>
                      </a:r>
                      <a:endParaRPr lang="en-US" dirty="0"/>
                    </a:p>
                  </a:txBody>
                  <a:tcPr/>
                </a:tc>
                <a:tc>
                  <a:txBody>
                    <a:bodyPr/>
                    <a:lstStyle/>
                    <a:p>
                      <a:r>
                        <a:rPr lang="en-US" dirty="0" smtClean="0"/>
                        <a:t>Theme;</a:t>
                      </a:r>
                      <a:r>
                        <a:rPr lang="en-US" baseline="0" dirty="0" smtClean="0"/>
                        <a:t> Internal conflict; Relationship between the character and plot</a:t>
                      </a:r>
                      <a:endParaRPr lang="en-US" dirty="0"/>
                    </a:p>
                  </a:txBody>
                  <a:tcPr/>
                </a:tc>
              </a:tr>
              <a:tr h="1431554">
                <a:tc>
                  <a:txBody>
                    <a:bodyPr/>
                    <a:lstStyle/>
                    <a:p>
                      <a:r>
                        <a:rPr lang="en-US" dirty="0" smtClean="0"/>
                        <a:t>Again and Again</a:t>
                      </a:r>
                    </a:p>
                    <a:p>
                      <a:r>
                        <a:rPr lang="en-US" dirty="0" smtClean="0"/>
                        <a:t>  </a:t>
                      </a:r>
                      <a:endParaRPr lang="en-US" dirty="0"/>
                    </a:p>
                  </a:txBody>
                  <a:tcPr/>
                </a:tc>
                <a:tc>
                  <a:txBody>
                    <a:bodyPr/>
                    <a:lstStyle/>
                    <a:p>
                      <a:r>
                        <a:rPr lang="en-US" dirty="0" smtClean="0"/>
                        <a:t>A word that is repeated, sometimes used in an odd way</a:t>
                      </a:r>
                    </a:p>
                    <a:p>
                      <a:r>
                        <a:rPr lang="en-US" dirty="0" smtClean="0"/>
                        <a:t>An image reappears several times during the course of the reading</a:t>
                      </a:r>
                      <a:endParaRPr lang="en-US" dirty="0"/>
                    </a:p>
                  </a:txBody>
                  <a:tcPr/>
                </a:tc>
                <a:tc>
                  <a:txBody>
                    <a:bodyPr/>
                    <a:lstStyle/>
                    <a:p>
                      <a:r>
                        <a:rPr lang="en-US" dirty="0" smtClean="0"/>
                        <a:t>Plot; Setting; Symbolism; Theme; Character Development;</a:t>
                      </a:r>
                      <a:r>
                        <a:rPr lang="en-US" baseline="0" dirty="0" smtClean="0"/>
                        <a:t> Conflict</a:t>
                      </a:r>
                      <a:endParaRPr lang="en-US" dirty="0"/>
                    </a:p>
                  </a:txBody>
                  <a:tcPr/>
                </a:tc>
              </a:tr>
              <a:tr h="1568565">
                <a:tc>
                  <a:txBody>
                    <a:bodyPr/>
                    <a:lstStyle/>
                    <a:p>
                      <a:r>
                        <a:rPr lang="en-US" dirty="0" smtClean="0"/>
                        <a:t>Memory</a:t>
                      </a:r>
                      <a:r>
                        <a:rPr lang="en-US" baseline="0" dirty="0" smtClean="0"/>
                        <a:t> Moment</a:t>
                      </a:r>
                      <a:endParaRPr lang="en-US" dirty="0"/>
                    </a:p>
                  </a:txBody>
                  <a:tcPr/>
                </a:tc>
                <a:tc>
                  <a:txBody>
                    <a:bodyPr/>
                    <a:lstStyle/>
                    <a:p>
                      <a:r>
                        <a:rPr lang="en-US" dirty="0" smtClean="0"/>
                        <a:t>The ongoing flow of the narrative is interrupted by a memory that comes to the character, often</a:t>
                      </a:r>
                      <a:r>
                        <a:rPr lang="en-US" baseline="0" dirty="0" smtClean="0"/>
                        <a:t> taking several passages to recount before returning to the plot</a:t>
                      </a:r>
                      <a:endParaRPr lang="en-US" dirty="0"/>
                    </a:p>
                  </a:txBody>
                  <a:tcPr/>
                </a:tc>
                <a:tc>
                  <a:txBody>
                    <a:bodyPr/>
                    <a:lstStyle/>
                    <a:p>
                      <a:r>
                        <a:rPr lang="en-US" dirty="0" smtClean="0"/>
                        <a:t>Character development; Plot; Theme; Relationship between character and plot</a:t>
                      </a:r>
                      <a:endParaRPr lang="en-US" dirty="0"/>
                    </a:p>
                  </a:txBody>
                  <a:tcPr/>
                </a:tc>
              </a:tr>
            </a:tbl>
          </a:graphicData>
        </a:graphic>
      </p:graphicFrame>
    </p:spTree>
    <p:extLst>
      <p:ext uri="{BB962C8B-B14F-4D97-AF65-F5344CB8AC3E}">
        <p14:creationId xmlns:p14="http://schemas.microsoft.com/office/powerpoint/2010/main" val="1297779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73528142"/>
              </p:ext>
            </p:extLst>
          </p:nvPr>
        </p:nvGraphicFramePr>
        <p:xfrm>
          <a:off x="685799" y="2362200"/>
          <a:ext cx="10637520" cy="3169920"/>
        </p:xfrm>
        <a:graphic>
          <a:graphicData uri="http://schemas.openxmlformats.org/drawingml/2006/table">
            <a:tbl>
              <a:tblPr firstRow="1" bandRow="1">
                <a:tableStyleId>{5C22544A-7EE6-4342-B048-85BDC9FD1C3A}</a:tableStyleId>
              </a:tblPr>
              <a:tblGrid>
                <a:gridCol w="3545840"/>
                <a:gridCol w="3545840"/>
                <a:gridCol w="3545840"/>
              </a:tblGrid>
              <a:tr h="792480">
                <a:tc>
                  <a:txBody>
                    <a:bodyPr/>
                    <a:lstStyle/>
                    <a:p>
                      <a:r>
                        <a:rPr lang="en-US" dirty="0" smtClean="0"/>
                        <a:t>Location</a:t>
                      </a:r>
                      <a:endParaRPr lang="en-US" dirty="0"/>
                    </a:p>
                  </a:txBody>
                  <a:tcPr/>
                </a:tc>
                <a:tc>
                  <a:txBody>
                    <a:bodyPr/>
                    <a:lstStyle/>
                    <a:p>
                      <a:r>
                        <a:rPr lang="en-US" dirty="0" smtClean="0"/>
                        <a:t>Sign Post I Noticed</a:t>
                      </a:r>
                      <a:endParaRPr lang="en-US" dirty="0"/>
                    </a:p>
                  </a:txBody>
                  <a:tcPr/>
                </a:tc>
                <a:tc>
                  <a:txBody>
                    <a:bodyPr/>
                    <a:lstStyle/>
                    <a:p>
                      <a:r>
                        <a:rPr lang="en-US" dirty="0" smtClean="0"/>
                        <a:t>My</a:t>
                      </a:r>
                      <a:r>
                        <a:rPr lang="en-US" baseline="0" dirty="0" smtClean="0"/>
                        <a:t> Notes About It</a:t>
                      </a:r>
                      <a:endParaRPr lang="en-US" dirty="0"/>
                    </a:p>
                  </a:txBody>
                  <a:tcPr/>
                </a:tc>
              </a:tr>
              <a:tr h="792480">
                <a:tc>
                  <a:txBody>
                    <a:bodyPr/>
                    <a:lstStyle/>
                    <a:p>
                      <a:endParaRPr lang="en-US" dirty="0"/>
                    </a:p>
                  </a:txBody>
                  <a:tcPr/>
                </a:tc>
                <a:tc>
                  <a:txBody>
                    <a:bodyPr/>
                    <a:lstStyle/>
                    <a:p>
                      <a:endParaRPr lang="en-US"/>
                    </a:p>
                  </a:txBody>
                  <a:tcPr/>
                </a:tc>
                <a:tc>
                  <a:txBody>
                    <a:bodyPr/>
                    <a:lstStyle/>
                    <a:p>
                      <a:endParaRPr lang="en-US"/>
                    </a:p>
                  </a:txBody>
                  <a:tcPr/>
                </a:tc>
              </a:tr>
              <a:tr h="792480">
                <a:tc>
                  <a:txBody>
                    <a:bodyPr/>
                    <a:lstStyle/>
                    <a:p>
                      <a:endParaRPr lang="en-US"/>
                    </a:p>
                  </a:txBody>
                  <a:tcPr/>
                </a:tc>
                <a:tc>
                  <a:txBody>
                    <a:bodyPr/>
                    <a:lstStyle/>
                    <a:p>
                      <a:endParaRPr lang="en-US"/>
                    </a:p>
                  </a:txBody>
                  <a:tcPr/>
                </a:tc>
                <a:tc>
                  <a:txBody>
                    <a:bodyPr/>
                    <a:lstStyle/>
                    <a:p>
                      <a:endParaRPr lang="en-US"/>
                    </a:p>
                  </a:txBody>
                  <a:tcPr/>
                </a:tc>
              </a:tr>
              <a:tr h="792480">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6" name="TextBox 5"/>
          <p:cNvSpPr txBox="1"/>
          <p:nvPr/>
        </p:nvSpPr>
        <p:spPr>
          <a:xfrm>
            <a:off x="1036320" y="868680"/>
            <a:ext cx="7543800" cy="646331"/>
          </a:xfrm>
          <a:prstGeom prst="rect">
            <a:avLst/>
          </a:prstGeom>
          <a:noFill/>
        </p:spPr>
        <p:txBody>
          <a:bodyPr wrap="square" rtlCol="0">
            <a:spAutoFit/>
          </a:bodyPr>
          <a:lstStyle/>
          <a:p>
            <a:r>
              <a:rPr lang="en-US" dirty="0" smtClean="0"/>
              <a:t>Name______________________</a:t>
            </a:r>
          </a:p>
          <a:p>
            <a:r>
              <a:rPr lang="en-US" dirty="0" smtClean="0"/>
              <a:t>Notice and Note Log For________________________</a:t>
            </a:r>
            <a:endParaRPr lang="en-US" dirty="0"/>
          </a:p>
        </p:txBody>
      </p:sp>
    </p:spTree>
    <p:extLst>
      <p:ext uri="{BB962C8B-B14F-4D97-AF65-F5344CB8AC3E}">
        <p14:creationId xmlns:p14="http://schemas.microsoft.com/office/powerpoint/2010/main" val="1218859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588067" y="174172"/>
            <a:ext cx="5646058" cy="6471251"/>
          </a:xfrm>
          <a:prstGeom prst="rect">
            <a:avLst/>
          </a:prstGeom>
          <a:ln w="76200">
            <a:solidFill>
              <a:schemeClr val="accent2"/>
            </a:solidFill>
          </a:ln>
        </p:spPr>
      </p:pic>
    </p:spTree>
    <p:extLst>
      <p:ext uri="{BB962C8B-B14F-4D97-AF65-F5344CB8AC3E}">
        <p14:creationId xmlns:p14="http://schemas.microsoft.com/office/powerpoint/2010/main" val="4364246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552"/>
          <p:cNvPicPr preferRelativeResize="0"/>
          <p:nvPr/>
        </p:nvPicPr>
        <p:blipFill>
          <a:blip r:embed="rId3">
            <a:alphaModFix/>
          </a:blip>
          <a:stretch>
            <a:fillRect/>
          </a:stretch>
        </p:blipFill>
        <p:spPr>
          <a:xfrm>
            <a:off x="1432560" y="701040"/>
            <a:ext cx="8503919" cy="4983480"/>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36594795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p:txBody>
          <a:bodyPr/>
          <a:lstStyle/>
          <a:p>
            <a:pPr defTabSz="914353">
              <a:defRPr/>
            </a:pPr>
            <a:r>
              <a:rPr lang="en-US" altLang="en-US" sz="2812" b="1" dirty="0">
                <a:solidFill>
                  <a:schemeClr val="accent2"/>
                </a:solidFill>
              </a:rPr>
              <a:t>Why Use the Comprehension Strategies?</a:t>
            </a:r>
            <a:endParaRPr lang="en-US" altLang="en-US" sz="2812" dirty="0">
              <a:solidFill>
                <a:schemeClr val="accent2"/>
              </a:solidFill>
            </a:endParaRPr>
          </a:p>
        </p:txBody>
      </p:sp>
      <p:sp>
        <p:nvSpPr>
          <p:cNvPr id="20483" name="Rectangle 2"/>
          <p:cNvSpPr>
            <a:spLocks noGrp="1" noChangeArrowheads="1"/>
          </p:cNvSpPr>
          <p:nvPr>
            <p:ph idx="1"/>
          </p:nvPr>
        </p:nvSpPr>
        <p:spPr bwMode="auto">
          <a:xfrm>
            <a:off x="386080" y="1259841"/>
            <a:ext cx="11033759" cy="4781522"/>
          </a:xfrm>
        </p:spPr>
        <p:txBody>
          <a:bodyPr wrap="square" numCol="1" anchor="t" anchorCtr="0" compatLnSpc="1">
            <a:prstTxWarp prst="textNoShape">
              <a:avLst/>
            </a:prstTxWarp>
            <a:noAutofit/>
          </a:bodyPr>
          <a:lstStyle/>
          <a:p>
            <a:pPr marL="0" indent="0">
              <a:buNone/>
            </a:pPr>
            <a:r>
              <a:rPr lang="en-US" altLang="en-US" sz="3200" i="1" dirty="0">
                <a:solidFill>
                  <a:schemeClr val="accent2">
                    <a:lumMod val="40000"/>
                    <a:lumOff val="60000"/>
                  </a:schemeClr>
                </a:solidFill>
              </a:rPr>
              <a:t>Use of these Comprehension Strategies is essential for success in </a:t>
            </a:r>
            <a:r>
              <a:rPr lang="en-US" altLang="en-US" sz="3200" i="1" dirty="0" smtClean="0">
                <a:solidFill>
                  <a:schemeClr val="accent2">
                    <a:lumMod val="40000"/>
                    <a:lumOff val="60000"/>
                  </a:schemeClr>
                </a:solidFill>
              </a:rPr>
              <a:t>many aspects of life. </a:t>
            </a:r>
            <a:r>
              <a:rPr lang="en-US" altLang="en-US" sz="3200" i="1" dirty="0">
                <a:solidFill>
                  <a:schemeClr val="accent2">
                    <a:lumMod val="40000"/>
                    <a:lumOff val="60000"/>
                  </a:schemeClr>
                </a:solidFill>
              </a:rPr>
              <a:t>Good readers will use these strategies to:</a:t>
            </a:r>
          </a:p>
          <a:p>
            <a:pPr marL="464327" lvl="1" indent="-196446">
              <a:spcBef>
                <a:spcPts val="2250"/>
              </a:spcBef>
            </a:pPr>
            <a:r>
              <a:rPr lang="en-US" altLang="en-US" sz="3200" b="1" dirty="0">
                <a:solidFill>
                  <a:schemeClr val="accent2">
                    <a:lumMod val="40000"/>
                    <a:lumOff val="60000"/>
                  </a:schemeClr>
                </a:solidFill>
              </a:rPr>
              <a:t>Stay </a:t>
            </a:r>
            <a:r>
              <a:rPr lang="en-US" altLang="en-US" sz="3200" b="1" dirty="0" smtClean="0">
                <a:solidFill>
                  <a:schemeClr val="accent2">
                    <a:lumMod val="40000"/>
                    <a:lumOff val="60000"/>
                  </a:schemeClr>
                </a:solidFill>
              </a:rPr>
              <a:t>engaged.</a:t>
            </a:r>
          </a:p>
          <a:p>
            <a:pPr marL="725081" lvl="1" indent="-457200">
              <a:spcBef>
                <a:spcPts val="2250"/>
              </a:spcBef>
              <a:buFont typeface="Wingdings" panose="05000000000000000000" pitchFamily="2" charset="2"/>
              <a:buChar char="Ø"/>
            </a:pPr>
            <a:r>
              <a:rPr lang="en-US" altLang="en-US" sz="3200" b="1" dirty="0" smtClean="0">
                <a:solidFill>
                  <a:schemeClr val="accent2">
                    <a:lumMod val="40000"/>
                    <a:lumOff val="60000"/>
                  </a:schemeClr>
                </a:solidFill>
              </a:rPr>
              <a:t>To understand and make sense of any text. </a:t>
            </a:r>
          </a:p>
          <a:p>
            <a:pPr marL="464327" lvl="1" indent="-196446">
              <a:spcBef>
                <a:spcPts val="2250"/>
              </a:spcBef>
            </a:pPr>
            <a:r>
              <a:rPr lang="en-US" altLang="en-US" sz="3200" b="1" dirty="0" smtClean="0">
                <a:solidFill>
                  <a:schemeClr val="accent2">
                    <a:lumMod val="40000"/>
                    <a:lumOff val="60000"/>
                  </a:schemeClr>
                </a:solidFill>
              </a:rPr>
              <a:t>Retain </a:t>
            </a:r>
            <a:r>
              <a:rPr lang="en-US" altLang="en-US" sz="3200" b="1" dirty="0">
                <a:solidFill>
                  <a:schemeClr val="accent2">
                    <a:lumMod val="40000"/>
                    <a:lumOff val="60000"/>
                  </a:schemeClr>
                </a:solidFill>
              </a:rPr>
              <a:t>information gained from </a:t>
            </a:r>
            <a:r>
              <a:rPr lang="en-US" altLang="en-US" sz="3200" b="1" dirty="0" smtClean="0">
                <a:solidFill>
                  <a:schemeClr val="accent2">
                    <a:lumMod val="40000"/>
                    <a:lumOff val="60000"/>
                  </a:schemeClr>
                </a:solidFill>
              </a:rPr>
              <a:t>reading, so that there is a transfer of skills and </a:t>
            </a:r>
            <a:r>
              <a:rPr lang="en-US" altLang="en-US" sz="3200" b="1" dirty="0" smtClean="0">
                <a:solidFill>
                  <a:schemeClr val="accent2">
                    <a:lumMod val="40000"/>
                    <a:lumOff val="60000"/>
                  </a:schemeClr>
                </a:solidFill>
              </a:rPr>
              <a:t>knowledge.</a:t>
            </a:r>
            <a:endParaRPr lang="en-US" altLang="en-US" sz="3200" dirty="0">
              <a:solidFill>
                <a:schemeClr val="accent2">
                  <a:lumMod val="40000"/>
                  <a:lumOff val="60000"/>
                </a:schemeClr>
              </a:solidFill>
            </a:endParaRPr>
          </a:p>
        </p:txBody>
      </p:sp>
    </p:spTree>
    <p:extLst>
      <p:ext uri="{BB962C8B-B14F-4D97-AF65-F5344CB8AC3E}">
        <p14:creationId xmlns:p14="http://schemas.microsoft.com/office/powerpoint/2010/main" val="2160573528"/>
      </p:ext>
    </p:extLst>
  </p:cSld>
  <p:clrMapOvr>
    <a:masterClrMapping/>
  </p:clrMapOvr>
  <p:transition spd="med">
    <p:blinds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454"/>
          <p:cNvPicPr preferRelativeResize="0">
            <a:picLocks noGrp="1"/>
          </p:cNvPicPr>
          <p:nvPr>
            <p:ph idx="1"/>
          </p:nvPr>
        </p:nvPicPr>
        <p:blipFill>
          <a:blip r:embed="rId3">
            <a:alphaModFix/>
          </a:blip>
          <a:stretch>
            <a:fillRect/>
          </a:stretch>
        </p:blipFill>
        <p:spPr>
          <a:xfrm>
            <a:off x="2522112" y="387438"/>
            <a:ext cx="6048574" cy="5704933"/>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442469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857" y="1416676"/>
            <a:ext cx="11305401" cy="2554545"/>
          </a:xfrm>
          <a:prstGeom prst="rect">
            <a:avLst/>
          </a:prstGeom>
        </p:spPr>
        <p:txBody>
          <a:bodyPr wrap="square">
            <a:spAutoFit/>
          </a:bodyPr>
          <a:lstStyle/>
          <a:p>
            <a:r>
              <a:rPr lang="en-US" sz="4000" b="1" dirty="0"/>
              <a:t>What is your belief about students and reading?</a:t>
            </a:r>
          </a:p>
          <a:p>
            <a:endParaRPr lang="en-US" sz="4000" dirty="0"/>
          </a:p>
          <a:p>
            <a:pPr>
              <a:spcBef>
                <a:spcPts val="0"/>
              </a:spcBef>
              <a:buNone/>
            </a:pPr>
            <a:r>
              <a:rPr lang="en-US" sz="4000" b="1" dirty="0"/>
              <a:t>What are your beliefs about teaching reading?</a:t>
            </a:r>
            <a:endParaRPr lang="en-US" sz="4000" dirty="0"/>
          </a:p>
        </p:txBody>
      </p:sp>
    </p:spTree>
    <p:extLst>
      <p:ext uri="{BB962C8B-B14F-4D97-AF65-F5344CB8AC3E}">
        <p14:creationId xmlns:p14="http://schemas.microsoft.com/office/powerpoint/2010/main" val="9768832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3178" t="385"/>
          <a:stretch/>
        </p:blipFill>
        <p:spPr>
          <a:xfrm>
            <a:off x="3154680" y="259079"/>
            <a:ext cx="4556760" cy="6155767"/>
          </a:xfrm>
          <a:prstGeom prst="rect">
            <a:avLst/>
          </a:prstGeom>
          <a:ln w="76200">
            <a:solidFill>
              <a:schemeClr val="accent2"/>
            </a:solidFill>
          </a:ln>
        </p:spPr>
      </p:pic>
    </p:spTree>
    <p:extLst>
      <p:ext uri="{BB962C8B-B14F-4D97-AF65-F5344CB8AC3E}">
        <p14:creationId xmlns:p14="http://schemas.microsoft.com/office/powerpoint/2010/main" val="22642029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473"/>
          <p:cNvPicPr preferRelativeResize="0"/>
          <p:nvPr/>
        </p:nvPicPr>
        <p:blipFill>
          <a:blip r:embed="rId3">
            <a:alphaModFix/>
          </a:blip>
          <a:stretch>
            <a:fillRect/>
          </a:stretch>
        </p:blipFill>
        <p:spPr>
          <a:xfrm>
            <a:off x="1199424" y="964483"/>
            <a:ext cx="7622603" cy="4534795"/>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24315012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466"/>
          <p:cNvPicPr preferRelativeResize="0">
            <a:picLocks noGrp="1"/>
          </p:cNvPicPr>
          <p:nvPr>
            <p:ph idx="1"/>
          </p:nvPr>
        </p:nvPicPr>
        <p:blipFill>
          <a:blip r:embed="rId3">
            <a:alphaModFix/>
          </a:blip>
          <a:stretch>
            <a:fillRect/>
          </a:stretch>
        </p:blipFill>
        <p:spPr>
          <a:xfrm>
            <a:off x="798490" y="437882"/>
            <a:ext cx="6838682" cy="5550794"/>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40542873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69" y="2104293"/>
            <a:ext cx="8517864" cy="1320800"/>
          </a:xfrm>
        </p:spPr>
        <p:txBody>
          <a:bodyPr>
            <a:noAutofit/>
          </a:bodyPr>
          <a:lstStyle/>
          <a:p>
            <a:r>
              <a:rPr lang="en-US" sz="9600" dirty="0" smtClean="0"/>
              <a:t>Resources </a:t>
            </a:r>
            <a:endParaRPr lang="en-US" sz="9600" dirty="0"/>
          </a:p>
        </p:txBody>
      </p:sp>
    </p:spTree>
    <p:extLst>
      <p:ext uri="{BB962C8B-B14F-4D97-AF65-F5344CB8AC3E}">
        <p14:creationId xmlns:p14="http://schemas.microsoft.com/office/powerpoint/2010/main" val="9295202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9647" y="1865477"/>
            <a:ext cx="2390398" cy="369332"/>
          </a:xfrm>
          <a:prstGeom prst="rect">
            <a:avLst/>
          </a:prstGeom>
        </p:spPr>
        <p:txBody>
          <a:bodyPr wrap="none">
            <a:spAutoFit/>
          </a:bodyPr>
          <a:lstStyle/>
          <a:p>
            <a:r>
              <a:rPr lang="en-US" dirty="0"/>
              <a:t>http://goo.gl/ks6cdy</a:t>
            </a:r>
          </a:p>
        </p:txBody>
      </p:sp>
      <p:pic>
        <p:nvPicPr>
          <p:cNvPr id="4" name="Picture 3"/>
          <p:cNvPicPr>
            <a:picLocks noChangeAspect="1"/>
          </p:cNvPicPr>
          <p:nvPr/>
        </p:nvPicPr>
        <p:blipFill>
          <a:blip r:embed="rId3"/>
          <a:stretch>
            <a:fillRect/>
          </a:stretch>
        </p:blipFill>
        <p:spPr>
          <a:xfrm>
            <a:off x="1350471" y="2586779"/>
            <a:ext cx="1428750" cy="1428750"/>
          </a:xfrm>
          <a:prstGeom prst="rect">
            <a:avLst/>
          </a:prstGeom>
        </p:spPr>
      </p:pic>
      <p:pic>
        <p:nvPicPr>
          <p:cNvPr id="5" name="Picture 4"/>
          <p:cNvPicPr>
            <a:picLocks noChangeAspect="1"/>
          </p:cNvPicPr>
          <p:nvPr/>
        </p:nvPicPr>
        <p:blipFill>
          <a:blip r:embed="rId4"/>
          <a:stretch>
            <a:fillRect/>
          </a:stretch>
        </p:blipFill>
        <p:spPr>
          <a:xfrm>
            <a:off x="4354286" y="804574"/>
            <a:ext cx="2802164" cy="3637209"/>
          </a:xfrm>
          <a:prstGeom prst="rect">
            <a:avLst/>
          </a:prstGeom>
          <a:ln w="76200">
            <a:solidFill>
              <a:schemeClr val="accent2"/>
            </a:solidFill>
          </a:ln>
        </p:spPr>
      </p:pic>
      <p:pic>
        <p:nvPicPr>
          <p:cNvPr id="7" name="Picture 6"/>
          <p:cNvPicPr>
            <a:picLocks noChangeAspect="1"/>
          </p:cNvPicPr>
          <p:nvPr/>
        </p:nvPicPr>
        <p:blipFill>
          <a:blip r:embed="rId5"/>
          <a:stretch>
            <a:fillRect/>
          </a:stretch>
        </p:blipFill>
        <p:spPr>
          <a:xfrm>
            <a:off x="546516" y="4868037"/>
            <a:ext cx="12077702" cy="982996"/>
          </a:xfrm>
          <a:prstGeom prst="rect">
            <a:avLst/>
          </a:prstGeom>
        </p:spPr>
      </p:pic>
    </p:spTree>
    <p:extLst>
      <p:ext uri="{BB962C8B-B14F-4D97-AF65-F5344CB8AC3E}">
        <p14:creationId xmlns:p14="http://schemas.microsoft.com/office/powerpoint/2010/main" val="35537651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516"/>
          <p:cNvPicPr preferRelativeResize="0">
            <a:picLocks noGrp="1"/>
          </p:cNvPicPr>
          <p:nvPr>
            <p:ph idx="1"/>
          </p:nvPr>
        </p:nvPicPr>
        <p:blipFill>
          <a:blip r:embed="rId3">
            <a:alphaModFix/>
          </a:blip>
          <a:stretch>
            <a:fillRect/>
          </a:stretch>
        </p:blipFill>
        <p:spPr>
          <a:xfrm>
            <a:off x="505919" y="734096"/>
            <a:ext cx="4465325" cy="5164427"/>
          </a:xfrm>
          <a:prstGeom prst="rect">
            <a:avLst/>
          </a:prstGeom>
          <a:noFill/>
          <a:ln w="76200" cap="flat">
            <a:solidFill>
              <a:schemeClr val="accent2"/>
            </a:solidFill>
            <a:prstDash val="solid"/>
            <a:round/>
            <a:headEnd type="none" w="med" len="med"/>
            <a:tailEnd type="none" w="med" len="med"/>
          </a:ln>
        </p:spPr>
      </p:pic>
      <p:sp>
        <p:nvSpPr>
          <p:cNvPr id="5" name="Rectangle 4"/>
          <p:cNvSpPr/>
          <p:nvPr/>
        </p:nvSpPr>
        <p:spPr>
          <a:xfrm>
            <a:off x="5102654" y="1656366"/>
            <a:ext cx="5171993" cy="707886"/>
          </a:xfrm>
          <a:prstGeom prst="rect">
            <a:avLst/>
          </a:prstGeom>
        </p:spPr>
        <p:txBody>
          <a:bodyPr wrap="none">
            <a:spAutoFit/>
          </a:bodyPr>
          <a:lstStyle/>
          <a:p>
            <a:pPr lvl="0"/>
            <a:r>
              <a:rPr lang="en" sz="4000" b="1" u="sng" dirty="0">
                <a:solidFill>
                  <a:schemeClr val="hlink"/>
                </a:solidFill>
                <a:hlinkClick r:id="rId4"/>
              </a:rPr>
              <a:t>http://goo.gl/VaJlRX</a:t>
            </a:r>
            <a:r>
              <a:rPr lang="en" sz="4000" dirty="0"/>
              <a:t> </a:t>
            </a:r>
          </a:p>
        </p:txBody>
      </p:sp>
      <p:pic>
        <p:nvPicPr>
          <p:cNvPr id="6" name="Shape 518"/>
          <p:cNvPicPr preferRelativeResize="0"/>
          <p:nvPr/>
        </p:nvPicPr>
        <p:blipFill>
          <a:blip r:embed="rId5">
            <a:alphaModFix/>
          </a:blip>
          <a:stretch>
            <a:fillRect/>
          </a:stretch>
        </p:blipFill>
        <p:spPr>
          <a:xfrm>
            <a:off x="6974275" y="2798752"/>
            <a:ext cx="1428750" cy="1428750"/>
          </a:xfrm>
          <a:prstGeom prst="rect">
            <a:avLst/>
          </a:prstGeom>
          <a:noFill/>
          <a:ln w="381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41535785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Shape 529"/>
          <p:cNvSpPr txBox="1">
            <a:spLocks noGrp="1"/>
          </p:cNvSpPr>
          <p:nvPr>
            <p:ph type="title"/>
          </p:nvPr>
        </p:nvSpPr>
        <p:spPr>
          <a:xfrm>
            <a:off x="609600" y="425003"/>
            <a:ext cx="9172800" cy="772732"/>
          </a:xfrm>
          <a:prstGeom prst="rect">
            <a:avLst/>
          </a:prstGeom>
        </p:spPr>
        <p:txBody>
          <a:bodyPr vert="horz" lIns="121900" tIns="121900" rIns="121900" bIns="121900" rtlCol="0" anchor="b" anchorCtr="0">
            <a:noAutofit/>
          </a:bodyPr>
          <a:lstStyle/>
          <a:p>
            <a:r>
              <a:rPr lang="en" b="1" dirty="0"/>
              <a:t>Reading 8-Boxes</a:t>
            </a:r>
          </a:p>
        </p:txBody>
      </p:sp>
      <p:sp>
        <p:nvSpPr>
          <p:cNvPr id="530" name="Shape 530"/>
          <p:cNvSpPr txBox="1">
            <a:spLocks noGrp="1"/>
          </p:cNvSpPr>
          <p:nvPr>
            <p:ph type="body" idx="1"/>
          </p:nvPr>
        </p:nvSpPr>
        <p:spPr>
          <a:xfrm>
            <a:off x="609600" y="1600201"/>
            <a:ext cx="10972800" cy="5257999"/>
          </a:xfrm>
          <a:prstGeom prst="rect">
            <a:avLst/>
          </a:prstGeom>
        </p:spPr>
        <p:txBody>
          <a:bodyPr vert="horz" lIns="121900" tIns="121900" rIns="121900" bIns="121900" rtlCol="0" anchor="t" anchorCtr="0">
            <a:noAutofit/>
          </a:bodyPr>
          <a:lstStyle/>
          <a:p>
            <a:pPr marL="33866" indent="0">
              <a:buClr>
                <a:srgbClr val="000000"/>
              </a:buClr>
              <a:buSzPct val="100000"/>
              <a:buNone/>
            </a:pPr>
            <a:r>
              <a:rPr lang="en" sz="2400" dirty="0" smtClean="0">
                <a:solidFill>
                  <a:schemeClr val="accent2"/>
                </a:solidFill>
              </a:rPr>
              <a:t>This resource has many ways in which to incorporate the </a:t>
            </a:r>
          </a:p>
          <a:p>
            <a:pPr marL="33866" indent="0">
              <a:buClr>
                <a:srgbClr val="000000"/>
              </a:buClr>
              <a:buSzPct val="100000"/>
              <a:buNone/>
            </a:pPr>
            <a:r>
              <a:rPr lang="en-US" sz="2400" dirty="0" smtClean="0">
                <a:solidFill>
                  <a:schemeClr val="accent2"/>
                </a:solidFill>
              </a:rPr>
              <a:t>R</a:t>
            </a:r>
            <a:r>
              <a:rPr lang="en" sz="2400" dirty="0" smtClean="0">
                <a:solidFill>
                  <a:schemeClr val="accent2"/>
                </a:solidFill>
              </a:rPr>
              <a:t>eading strategies with tools and framework.</a:t>
            </a:r>
          </a:p>
          <a:p>
            <a:pPr marL="33866" indent="0">
              <a:buClr>
                <a:srgbClr val="000000"/>
              </a:buClr>
              <a:buSzPct val="100000"/>
              <a:buNone/>
            </a:pPr>
            <a:endParaRPr lang="en" sz="2400" dirty="0">
              <a:solidFill>
                <a:schemeClr val="accent2"/>
              </a:solidFill>
            </a:endParaRPr>
          </a:p>
          <a:p>
            <a:pPr marL="33866" indent="0">
              <a:buClr>
                <a:srgbClr val="000000"/>
              </a:buClr>
              <a:buSzPct val="100000"/>
              <a:buNone/>
            </a:pPr>
            <a:r>
              <a:rPr lang="en" sz="2400" dirty="0">
                <a:solidFill>
                  <a:schemeClr val="accent2"/>
                </a:solidFill>
              </a:rPr>
              <a:t>8 boxes</a:t>
            </a:r>
            <a:r>
              <a:rPr lang="en" sz="2400" dirty="0" smtClean="0">
                <a:solidFill>
                  <a:schemeClr val="accent2"/>
                </a:solidFill>
              </a:rPr>
              <a:t>:</a:t>
            </a:r>
            <a:endParaRPr lang="en" sz="2400" dirty="0">
              <a:solidFill>
                <a:schemeClr val="accent2"/>
              </a:solidFill>
            </a:endParaRPr>
          </a:p>
          <a:p>
            <a:pPr marL="1219170" lvl="1" indent="-541853">
              <a:buClr>
                <a:schemeClr val="lt1"/>
              </a:buClr>
              <a:buSzPct val="87500"/>
              <a:buFont typeface="Wingdings" panose="05000000000000000000" pitchFamily="2" charset="2"/>
              <a:buChar char="q"/>
            </a:pPr>
            <a:r>
              <a:rPr lang="en" sz="2400" dirty="0">
                <a:solidFill>
                  <a:schemeClr val="accent2"/>
                </a:solidFill>
              </a:rPr>
              <a:t>My Reading (1 box)</a:t>
            </a:r>
          </a:p>
          <a:p>
            <a:pPr marL="1219170" lvl="1" indent="-541853">
              <a:buClr>
                <a:schemeClr val="lt1"/>
              </a:buClr>
              <a:buSzPct val="87500"/>
              <a:buFont typeface="Wingdings" panose="05000000000000000000" pitchFamily="2" charset="2"/>
              <a:buChar char="q"/>
            </a:pPr>
            <a:r>
              <a:rPr lang="en" sz="2400" dirty="0">
                <a:solidFill>
                  <a:schemeClr val="accent2"/>
                </a:solidFill>
              </a:rPr>
              <a:t>Elements of the Text (1 box)</a:t>
            </a:r>
          </a:p>
          <a:p>
            <a:pPr marL="1219170" lvl="1" indent="-541853">
              <a:buClr>
                <a:schemeClr val="lt1"/>
              </a:buClr>
              <a:buSzPct val="87500"/>
              <a:buFont typeface="Wingdings" panose="05000000000000000000" pitchFamily="2" charset="2"/>
              <a:buChar char="q"/>
            </a:pPr>
            <a:r>
              <a:rPr lang="en" sz="2400" dirty="0">
                <a:solidFill>
                  <a:schemeClr val="accent2"/>
                </a:solidFill>
              </a:rPr>
              <a:t>Word Skills (1 box)</a:t>
            </a:r>
          </a:p>
          <a:p>
            <a:pPr marL="1219170" lvl="1" indent="-541853">
              <a:buClr>
                <a:schemeClr val="lt1"/>
              </a:buClr>
              <a:buSzPct val="87500"/>
              <a:buFont typeface="Wingdings" panose="05000000000000000000" pitchFamily="2" charset="2"/>
              <a:buChar char="q"/>
            </a:pPr>
            <a:r>
              <a:rPr lang="en" sz="2400" dirty="0">
                <a:solidFill>
                  <a:schemeClr val="accent2"/>
                </a:solidFill>
              </a:rPr>
              <a:t>Taxonomy of Thinking (1 box)  </a:t>
            </a:r>
          </a:p>
          <a:p>
            <a:pPr marL="1219170" lvl="1" indent="-541853">
              <a:buClr>
                <a:schemeClr val="lt1"/>
              </a:buClr>
              <a:buSzPct val="87500"/>
              <a:buFont typeface="Wingdings" panose="05000000000000000000" pitchFamily="2" charset="2"/>
              <a:buChar char="q"/>
            </a:pPr>
            <a:r>
              <a:rPr lang="en" sz="2400" dirty="0">
                <a:solidFill>
                  <a:schemeClr val="accent2"/>
                </a:solidFill>
              </a:rPr>
              <a:t>Reading Strategies (4 boxes): Monitoring Understanding, Connecting, Questioning, Visualizing, Inferring, Predicting , Determining Importance, Synthesizing </a:t>
            </a:r>
          </a:p>
        </p:txBody>
      </p:sp>
      <p:pic>
        <p:nvPicPr>
          <p:cNvPr id="531" name="Shape 531"/>
          <p:cNvPicPr preferRelativeResize="0"/>
          <p:nvPr/>
        </p:nvPicPr>
        <p:blipFill>
          <a:blip r:embed="rId3">
            <a:alphaModFix/>
          </a:blip>
          <a:stretch>
            <a:fillRect/>
          </a:stretch>
        </p:blipFill>
        <p:spPr>
          <a:xfrm>
            <a:off x="9537702" y="90152"/>
            <a:ext cx="2539765" cy="3344433"/>
          </a:xfrm>
          <a:prstGeom prst="rect">
            <a:avLst/>
          </a:prstGeom>
          <a:noFill/>
          <a:ln w="76200" cap="flat">
            <a:solidFill>
              <a:schemeClr val="accent2"/>
            </a:solidFill>
            <a:prstDash val="solid"/>
            <a:round/>
            <a:headEnd type="none" w="med" len="med"/>
            <a:tailEnd type="none" w="med" len="med"/>
          </a:ln>
        </p:spPr>
      </p:pic>
    </p:spTree>
    <p:extLst>
      <p:ext uri="{BB962C8B-B14F-4D97-AF65-F5344CB8AC3E}">
        <p14:creationId xmlns:p14="http://schemas.microsoft.com/office/powerpoint/2010/main" val="1548307850"/>
      </p:ext>
    </p:extLst>
  </p:cSld>
  <p:clrMapOvr>
    <a:masterClrMapping/>
  </p:clrMapOvr>
  <p:transition spd="slow">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sz="half" idx="1"/>
          </p:nvPr>
        </p:nvSpPr>
        <p:spPr>
          <a:xfrm>
            <a:off x="316522" y="422031"/>
            <a:ext cx="5627077" cy="6234791"/>
          </a:xfrm>
        </p:spPr>
        <p:txBody>
          <a:bodyPr>
            <a:normAutofit fontScale="25000" lnSpcReduction="20000"/>
          </a:bodyPr>
          <a:lstStyle/>
          <a:p>
            <a:pPr>
              <a:buNone/>
            </a:pPr>
            <a:endParaRPr lang="en-US" dirty="0" smtClean="0">
              <a:solidFill>
                <a:schemeClr val="lt1"/>
              </a:solidFill>
            </a:endParaRPr>
          </a:p>
          <a:p>
            <a:pPr>
              <a:buNone/>
            </a:pPr>
            <a:endParaRPr lang="en-US" sz="6400" dirty="0">
              <a:solidFill>
                <a:schemeClr val="lt1"/>
              </a:solidFill>
            </a:endParaRPr>
          </a:p>
          <a:p>
            <a:pPr marL="457200" lvl="0">
              <a:buClr>
                <a:schemeClr val="lt1"/>
              </a:buClr>
              <a:buSzPct val="100000"/>
              <a:buFont typeface="Arial"/>
              <a:buChar char="●"/>
            </a:pPr>
            <a:r>
              <a:rPr lang="en-US" sz="8000" dirty="0" smtClean="0">
                <a:solidFill>
                  <a:schemeClr val="lt1"/>
                </a:solidFill>
              </a:rPr>
              <a:t>Strategies </a:t>
            </a:r>
            <a:r>
              <a:rPr lang="en-US" sz="8000" dirty="0">
                <a:solidFill>
                  <a:schemeClr val="lt1"/>
                </a:solidFill>
              </a:rPr>
              <a:t>That Work- Stephanie Harvey and Anne </a:t>
            </a:r>
            <a:r>
              <a:rPr lang="en-US" sz="8000" dirty="0" err="1" smtClean="0">
                <a:solidFill>
                  <a:schemeClr val="lt1"/>
                </a:solidFill>
              </a:rPr>
              <a:t>Goudvis</a:t>
            </a:r>
            <a:endParaRPr lang="en-US" sz="8000" dirty="0" smtClean="0">
              <a:solidFill>
                <a:schemeClr val="lt1"/>
              </a:solidFill>
            </a:endParaRP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Mosaic of Thought- </a:t>
            </a:r>
            <a:r>
              <a:rPr lang="en-US" sz="8000" dirty="0" err="1">
                <a:solidFill>
                  <a:schemeClr val="lt1"/>
                </a:solidFill>
              </a:rPr>
              <a:t>Ellin</a:t>
            </a:r>
            <a:r>
              <a:rPr lang="en-US" sz="8000" dirty="0">
                <a:solidFill>
                  <a:schemeClr val="lt1"/>
                </a:solidFill>
              </a:rPr>
              <a:t> Keene and Susan </a:t>
            </a:r>
            <a:r>
              <a:rPr lang="en-US" sz="8000" dirty="0" smtClean="0">
                <a:solidFill>
                  <a:schemeClr val="lt1"/>
                </a:solidFill>
              </a:rPr>
              <a:t>Zimmerman</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Independent Reading, Inside the Box- Lisa </a:t>
            </a:r>
            <a:r>
              <a:rPr lang="en-US" sz="8000" dirty="0" err="1" smtClean="0">
                <a:solidFill>
                  <a:schemeClr val="lt1"/>
                </a:solidFill>
              </a:rPr>
              <a:t>Donnahue</a:t>
            </a:r>
            <a:endParaRPr lang="en-US" sz="8000" dirty="0" smtClean="0">
              <a:solidFill>
                <a:schemeClr val="lt1"/>
              </a:solidFill>
            </a:endParaRP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Reading Power- Adrienne </a:t>
            </a:r>
            <a:r>
              <a:rPr lang="en-US" sz="8000" dirty="0" smtClean="0">
                <a:solidFill>
                  <a:schemeClr val="lt1"/>
                </a:solidFill>
              </a:rPr>
              <a:t>Gear</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Reading With Meaning- Debbie </a:t>
            </a:r>
            <a:r>
              <a:rPr lang="en-US" sz="8000" dirty="0" smtClean="0">
                <a:solidFill>
                  <a:schemeClr val="lt1"/>
                </a:solidFill>
              </a:rPr>
              <a:t>Miller</a:t>
            </a:r>
          </a:p>
          <a:p>
            <a:pPr marL="457200" lvl="0">
              <a:buClr>
                <a:schemeClr val="lt1"/>
              </a:buClr>
              <a:buSzPct val="100000"/>
              <a:buFont typeface="Arial"/>
              <a:buChar char="●"/>
            </a:pPr>
            <a:endParaRPr lang="en-US" sz="8000" dirty="0" smtClean="0">
              <a:solidFill>
                <a:schemeClr val="lt1"/>
              </a:solidFill>
            </a:endParaRPr>
          </a:p>
          <a:p>
            <a:pPr marL="457200" lvl="0">
              <a:buClr>
                <a:schemeClr val="lt1"/>
              </a:buClr>
              <a:buSzPct val="100000"/>
              <a:buFont typeface="Arial"/>
              <a:buChar char="●"/>
            </a:pPr>
            <a:r>
              <a:rPr lang="en-US" sz="8000" dirty="0" smtClean="0">
                <a:solidFill>
                  <a:schemeClr val="lt1"/>
                </a:solidFill>
              </a:rPr>
              <a:t>7 Keys to Comprehension</a:t>
            </a:r>
          </a:p>
          <a:p>
            <a:pPr marL="457200" lvl="0">
              <a:buClr>
                <a:schemeClr val="lt1"/>
              </a:buClr>
              <a:buSzPct val="100000"/>
              <a:buFont typeface="Arial"/>
              <a:buChar char="●"/>
            </a:pPr>
            <a:endParaRPr lang="en-US" sz="8000" dirty="0" smtClean="0">
              <a:solidFill>
                <a:schemeClr val="lt1"/>
              </a:solidFill>
            </a:endParaRPr>
          </a:p>
          <a:p>
            <a:pPr marL="457200" lvl="0">
              <a:buClr>
                <a:schemeClr val="lt1"/>
              </a:buClr>
              <a:buSzPct val="100000"/>
              <a:buFont typeface="Arial"/>
              <a:buChar char="●"/>
            </a:pPr>
            <a:r>
              <a:rPr lang="en-US" sz="8000" dirty="0" smtClean="0">
                <a:solidFill>
                  <a:schemeClr val="lt1"/>
                </a:solidFill>
              </a:rPr>
              <a:t>Comprehension Strategies- </a:t>
            </a:r>
            <a:r>
              <a:rPr lang="en-US" sz="8000" dirty="0">
                <a:solidFill>
                  <a:schemeClr val="lt1"/>
                </a:solidFill>
              </a:rPr>
              <a:t>C</a:t>
            </a:r>
            <a:r>
              <a:rPr lang="en-US" sz="8000" dirty="0" smtClean="0">
                <a:solidFill>
                  <a:schemeClr val="lt1"/>
                </a:solidFill>
              </a:rPr>
              <a:t>harlotte Rose Sadler</a:t>
            </a:r>
          </a:p>
          <a:p>
            <a:pPr marL="457200" lvl="0">
              <a:buClr>
                <a:schemeClr val="lt1"/>
              </a:buClr>
              <a:buSzPct val="100000"/>
              <a:buFont typeface="Arial"/>
              <a:buChar char="●"/>
            </a:pPr>
            <a:endParaRPr lang="en-US" sz="6400" dirty="0">
              <a:solidFill>
                <a:schemeClr val="lt1"/>
              </a:solidFill>
            </a:endParaRPr>
          </a:p>
          <a:p>
            <a:pPr marL="457200" lvl="0">
              <a:buClr>
                <a:schemeClr val="lt1"/>
              </a:buClr>
              <a:buSzPct val="100000"/>
              <a:buFont typeface="Arial"/>
              <a:buChar char="●"/>
            </a:pPr>
            <a:endParaRPr lang="en-US" sz="6400" dirty="0" smtClean="0">
              <a:solidFill>
                <a:schemeClr val="lt1"/>
              </a:solidFill>
            </a:endParaRPr>
          </a:p>
        </p:txBody>
      </p:sp>
      <p:sp>
        <p:nvSpPr>
          <p:cNvPr id="5" name="Content Placeholder 4"/>
          <p:cNvSpPr>
            <a:spLocks noGrp="1"/>
          </p:cNvSpPr>
          <p:nvPr>
            <p:ph sz="half" idx="2"/>
          </p:nvPr>
        </p:nvSpPr>
        <p:spPr>
          <a:xfrm>
            <a:off x="6137031" y="668215"/>
            <a:ext cx="5591906" cy="5373146"/>
          </a:xfrm>
        </p:spPr>
        <p:txBody>
          <a:bodyPr>
            <a:normAutofit fontScale="25000" lnSpcReduction="20000"/>
          </a:bodyPr>
          <a:lstStyle/>
          <a:p>
            <a:pPr marL="457200" lvl="0">
              <a:buClr>
                <a:schemeClr val="lt1"/>
              </a:buClr>
              <a:buSzPct val="100000"/>
              <a:buFont typeface="Arial"/>
              <a:buChar char="●"/>
            </a:pPr>
            <a:endParaRPr lang="en-US" dirty="0">
              <a:solidFill>
                <a:schemeClr val="lt1"/>
              </a:solidFill>
            </a:endParaRPr>
          </a:p>
          <a:p>
            <a:pPr marL="457200" lvl="0">
              <a:buClr>
                <a:schemeClr val="lt1"/>
              </a:buClr>
              <a:buSzPct val="100000"/>
              <a:buFont typeface="Arial"/>
              <a:buChar char="●"/>
            </a:pPr>
            <a:r>
              <a:rPr lang="en-US" sz="8000" dirty="0">
                <a:solidFill>
                  <a:schemeClr val="lt1"/>
                </a:solidFill>
              </a:rPr>
              <a:t>When Kids Can’t Read- </a:t>
            </a:r>
            <a:r>
              <a:rPr lang="en-US" sz="8000" dirty="0" err="1">
                <a:solidFill>
                  <a:schemeClr val="lt1"/>
                </a:solidFill>
              </a:rPr>
              <a:t>Kyleene</a:t>
            </a:r>
            <a:r>
              <a:rPr lang="en-US" sz="8000" dirty="0">
                <a:solidFill>
                  <a:schemeClr val="lt1"/>
                </a:solidFill>
              </a:rPr>
              <a:t> Beers</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Teaching the Essentials- Jim Burke</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err="1">
                <a:solidFill>
                  <a:schemeClr val="lt1"/>
                </a:solidFill>
              </a:rPr>
              <a:t>Readicide</a:t>
            </a:r>
            <a:r>
              <a:rPr lang="en-US" sz="8000" dirty="0">
                <a:solidFill>
                  <a:schemeClr val="lt1"/>
                </a:solidFill>
              </a:rPr>
              <a:t>- Kelly Gallagher</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Reading Don’t Fix No Chevys- </a:t>
            </a:r>
            <a:r>
              <a:rPr lang="en-US" sz="8000" dirty="0" err="1">
                <a:solidFill>
                  <a:schemeClr val="lt1"/>
                </a:solidFill>
              </a:rPr>
              <a:t>Jeffrery</a:t>
            </a:r>
            <a:r>
              <a:rPr lang="en-US" sz="8000" dirty="0">
                <a:solidFill>
                  <a:schemeClr val="lt1"/>
                </a:solidFill>
              </a:rPr>
              <a:t> D. Wilhelm</a:t>
            </a: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Q Tasks- Carol </a:t>
            </a:r>
            <a:r>
              <a:rPr lang="en-US" sz="8000" dirty="0" err="1">
                <a:solidFill>
                  <a:schemeClr val="lt1"/>
                </a:solidFill>
              </a:rPr>
              <a:t>Koechlin</a:t>
            </a:r>
            <a:r>
              <a:rPr lang="en-US" sz="8000" dirty="0">
                <a:solidFill>
                  <a:schemeClr val="lt1"/>
                </a:solidFill>
              </a:rPr>
              <a:t>/Sandi </a:t>
            </a:r>
            <a:r>
              <a:rPr lang="en-US" sz="8000" dirty="0" err="1">
                <a:solidFill>
                  <a:schemeClr val="lt1"/>
                </a:solidFill>
              </a:rPr>
              <a:t>Zwaan</a:t>
            </a:r>
            <a:endParaRPr lang="en-US" sz="8000" dirty="0">
              <a:solidFill>
                <a:schemeClr val="lt1"/>
              </a:solidFill>
            </a:endParaRP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I Read it, but I don’t Get it- </a:t>
            </a:r>
            <a:r>
              <a:rPr lang="en-US" sz="8000" dirty="0" err="1">
                <a:solidFill>
                  <a:schemeClr val="lt1"/>
                </a:solidFill>
              </a:rPr>
              <a:t>Cris</a:t>
            </a:r>
            <a:r>
              <a:rPr lang="en-US" sz="8000" dirty="0">
                <a:solidFill>
                  <a:schemeClr val="lt1"/>
                </a:solidFill>
              </a:rPr>
              <a:t> </a:t>
            </a:r>
            <a:r>
              <a:rPr lang="en-US" sz="8000" dirty="0" err="1">
                <a:solidFill>
                  <a:schemeClr val="lt1"/>
                </a:solidFill>
              </a:rPr>
              <a:t>Tovani</a:t>
            </a:r>
            <a:endParaRPr lang="en-US" sz="8000" dirty="0">
              <a:solidFill>
                <a:schemeClr val="lt1"/>
              </a:solidFill>
            </a:endParaRPr>
          </a:p>
          <a:p>
            <a:pPr marL="457200" lvl="0">
              <a:buClr>
                <a:schemeClr val="lt1"/>
              </a:buClr>
              <a:buSzPct val="100000"/>
              <a:buFont typeface="Arial"/>
              <a:buChar char="●"/>
            </a:pPr>
            <a:endParaRPr lang="en-US" sz="8000" dirty="0">
              <a:solidFill>
                <a:schemeClr val="lt1"/>
              </a:solidFill>
            </a:endParaRPr>
          </a:p>
          <a:p>
            <a:pPr marL="457200" lvl="0">
              <a:buClr>
                <a:schemeClr val="lt1"/>
              </a:buClr>
              <a:buSzPct val="100000"/>
              <a:buFont typeface="Arial"/>
              <a:buChar char="●"/>
            </a:pPr>
            <a:r>
              <a:rPr lang="en-US" sz="8000" dirty="0">
                <a:solidFill>
                  <a:schemeClr val="lt1"/>
                </a:solidFill>
              </a:rPr>
              <a:t>Teaching with Intention- Debbie Miller</a:t>
            </a:r>
          </a:p>
          <a:p>
            <a:endParaRPr lang="en-US" dirty="0"/>
          </a:p>
        </p:txBody>
      </p:sp>
    </p:spTree>
    <p:extLst>
      <p:ext uri="{BB962C8B-B14F-4D97-AF65-F5344CB8AC3E}">
        <p14:creationId xmlns:p14="http://schemas.microsoft.com/office/powerpoint/2010/main" val="19954008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431" y="2233246"/>
            <a:ext cx="10005647" cy="3464684"/>
          </a:xfrm>
          <a:prstGeom prst="rect">
            <a:avLst/>
          </a:prstGeom>
        </p:spPr>
        <p:txBody>
          <a:bodyPr wrap="square">
            <a:spAutoFit/>
          </a:bodyPr>
          <a:lstStyle/>
          <a:p>
            <a:pPr marL="457200" lvl="0">
              <a:buClr>
                <a:schemeClr val="lt1"/>
              </a:buClr>
              <a:buSzPct val="100000"/>
              <a:buFont typeface="Arial"/>
              <a:buChar char="●"/>
            </a:pPr>
            <a:r>
              <a:rPr lang="en-US" dirty="0" smtClean="0">
                <a:solidFill>
                  <a:schemeClr val="lt1"/>
                </a:solidFill>
              </a:rPr>
              <a:t> </a:t>
            </a:r>
            <a:r>
              <a:rPr lang="en-US" sz="2400" dirty="0" smtClean="0">
                <a:solidFill>
                  <a:schemeClr val="lt1"/>
                </a:solidFill>
              </a:rPr>
              <a:t>Notice </a:t>
            </a:r>
            <a:r>
              <a:rPr lang="en-US" sz="2400" dirty="0">
                <a:solidFill>
                  <a:schemeClr val="lt1"/>
                </a:solidFill>
              </a:rPr>
              <a:t>and Note- </a:t>
            </a:r>
            <a:r>
              <a:rPr lang="en-US" sz="2400" dirty="0" err="1">
                <a:solidFill>
                  <a:schemeClr val="lt1"/>
                </a:solidFill>
              </a:rPr>
              <a:t>Kyleene</a:t>
            </a:r>
            <a:r>
              <a:rPr lang="en-US" sz="2400" dirty="0">
                <a:solidFill>
                  <a:schemeClr val="lt1"/>
                </a:solidFill>
              </a:rPr>
              <a:t> Beers and Robert E. </a:t>
            </a:r>
            <a:r>
              <a:rPr lang="en-US" sz="2400" dirty="0" err="1">
                <a:solidFill>
                  <a:schemeClr val="lt1"/>
                </a:solidFill>
              </a:rPr>
              <a:t>Probst</a:t>
            </a:r>
            <a:endParaRPr lang="en-US" sz="2400" dirty="0">
              <a:solidFill>
                <a:schemeClr val="lt1"/>
              </a:solidFill>
            </a:endParaRPr>
          </a:p>
          <a:p>
            <a:pPr marL="457200" lvl="0">
              <a:buClr>
                <a:schemeClr val="lt1"/>
              </a:buClr>
              <a:buSzPct val="100000"/>
              <a:buFont typeface="Arial"/>
              <a:buChar char="●"/>
            </a:pPr>
            <a:endParaRPr lang="en-US" sz="2400" dirty="0">
              <a:solidFill>
                <a:schemeClr val="lt1"/>
              </a:solidFill>
            </a:endParaRPr>
          </a:p>
          <a:p>
            <a:pPr marL="457200" lvl="0">
              <a:buClr>
                <a:schemeClr val="lt1"/>
              </a:buClr>
              <a:buSzPct val="100000"/>
              <a:buFont typeface="Arial"/>
              <a:buChar char="●"/>
            </a:pPr>
            <a:r>
              <a:rPr lang="en-US" sz="2400" dirty="0" smtClean="0">
                <a:solidFill>
                  <a:schemeClr val="lt1"/>
                </a:solidFill>
              </a:rPr>
              <a:t> Falling </a:t>
            </a:r>
            <a:r>
              <a:rPr lang="en-US" sz="2400" dirty="0">
                <a:solidFill>
                  <a:schemeClr val="lt1"/>
                </a:solidFill>
              </a:rPr>
              <a:t>in Love with Close Reading- Christopher Lehman and Kate Roberts</a:t>
            </a:r>
          </a:p>
          <a:p>
            <a:pPr marL="114300" lvl="0" indent="0">
              <a:buClr>
                <a:schemeClr val="lt1"/>
              </a:buClr>
              <a:buSzPct val="100000"/>
              <a:buNone/>
            </a:pPr>
            <a:endParaRPr lang="en-US" sz="2400" dirty="0">
              <a:solidFill>
                <a:schemeClr val="lt1"/>
              </a:solidFill>
            </a:endParaRPr>
          </a:p>
          <a:p>
            <a:pPr marL="457200" lvl="0">
              <a:buClr>
                <a:schemeClr val="lt1"/>
              </a:buClr>
              <a:buSzPct val="100000"/>
              <a:buFont typeface="Arial"/>
              <a:buChar char="●"/>
            </a:pPr>
            <a:r>
              <a:rPr lang="en-US" sz="2400" dirty="0" smtClean="0">
                <a:solidFill>
                  <a:schemeClr val="lt1"/>
                </a:solidFill>
              </a:rPr>
              <a:t> Visualization </a:t>
            </a:r>
            <a:r>
              <a:rPr lang="en-US" sz="2400" dirty="0">
                <a:solidFill>
                  <a:schemeClr val="lt1"/>
                </a:solidFill>
              </a:rPr>
              <a:t>Strategies-Jeffrey D. Wilhelm</a:t>
            </a:r>
          </a:p>
          <a:p>
            <a:pPr marL="457200" lvl="0">
              <a:buClr>
                <a:schemeClr val="lt1"/>
              </a:buClr>
              <a:buSzPct val="100000"/>
              <a:buFont typeface="Arial"/>
              <a:buChar char="●"/>
            </a:pPr>
            <a:endParaRPr lang="en-US" sz="2400" dirty="0">
              <a:solidFill>
                <a:schemeClr val="lt1"/>
              </a:solidFill>
            </a:endParaRPr>
          </a:p>
          <a:p>
            <a:pPr marL="457200">
              <a:buClr>
                <a:schemeClr val="lt1"/>
              </a:buClr>
              <a:buSzPct val="100000"/>
              <a:buFont typeface="Arial"/>
              <a:buChar char="●"/>
            </a:pPr>
            <a:r>
              <a:rPr lang="en-US" sz="2400" dirty="0" smtClean="0">
                <a:solidFill>
                  <a:schemeClr val="lt1"/>
                </a:solidFill>
              </a:rPr>
              <a:t> Out </a:t>
            </a:r>
            <a:r>
              <a:rPr lang="en-US" sz="2400" dirty="0">
                <a:solidFill>
                  <a:schemeClr val="lt1"/>
                </a:solidFill>
              </a:rPr>
              <a:t>of the Question- Sally </a:t>
            </a:r>
            <a:r>
              <a:rPr lang="en-US" sz="2400" dirty="0" err="1">
                <a:solidFill>
                  <a:schemeClr val="lt1"/>
                </a:solidFill>
              </a:rPr>
              <a:t>Godino</a:t>
            </a:r>
            <a:r>
              <a:rPr lang="en-US" sz="2400" dirty="0">
                <a:solidFill>
                  <a:schemeClr val="lt1"/>
                </a:solidFill>
              </a:rPr>
              <a:t>/</a:t>
            </a:r>
            <a:r>
              <a:rPr lang="en-US" sz="2400" dirty="0" err="1">
                <a:solidFill>
                  <a:schemeClr val="lt1"/>
                </a:solidFill>
              </a:rPr>
              <a:t>Jeni</a:t>
            </a:r>
            <a:r>
              <a:rPr lang="en-US" sz="2400" dirty="0">
                <a:solidFill>
                  <a:schemeClr val="lt1"/>
                </a:solidFill>
              </a:rPr>
              <a:t> Wilson</a:t>
            </a:r>
          </a:p>
          <a:p>
            <a:pPr marL="457200" lvl="0">
              <a:buClr>
                <a:schemeClr val="lt1"/>
              </a:buClr>
              <a:buSzPct val="100000"/>
              <a:buFont typeface="Arial"/>
              <a:buChar char="●"/>
            </a:pPr>
            <a:endParaRPr lang="en-US" sz="800" dirty="0">
              <a:solidFill>
                <a:schemeClr val="lt1"/>
              </a:solidFill>
            </a:endParaRPr>
          </a:p>
          <a:p>
            <a:endParaRPr lang="en-US" dirty="0"/>
          </a:p>
        </p:txBody>
      </p:sp>
      <p:sp>
        <p:nvSpPr>
          <p:cNvPr id="3" name="Rectangle 2"/>
          <p:cNvSpPr/>
          <p:nvPr/>
        </p:nvSpPr>
        <p:spPr>
          <a:xfrm>
            <a:off x="193431" y="430686"/>
            <a:ext cx="9812215" cy="1569660"/>
          </a:xfrm>
          <a:prstGeom prst="rect">
            <a:avLst/>
          </a:prstGeom>
        </p:spPr>
        <p:txBody>
          <a:bodyPr wrap="square">
            <a:spAutoFit/>
          </a:bodyPr>
          <a:lstStyle/>
          <a:p>
            <a:pPr marL="457200" lvl="0">
              <a:buClr>
                <a:schemeClr val="lt1"/>
              </a:buClr>
              <a:buSzPct val="100000"/>
              <a:buFont typeface="Arial"/>
              <a:buChar char="●"/>
            </a:pPr>
            <a:r>
              <a:rPr lang="en-US" dirty="0" smtClean="0">
                <a:solidFill>
                  <a:schemeClr val="lt1"/>
                </a:solidFill>
              </a:rPr>
              <a:t> </a:t>
            </a:r>
            <a:r>
              <a:rPr lang="en-US" sz="2400" dirty="0" smtClean="0">
                <a:solidFill>
                  <a:schemeClr val="lt1"/>
                </a:solidFill>
              </a:rPr>
              <a:t>Subjects </a:t>
            </a:r>
            <a:r>
              <a:rPr lang="en-US" sz="2400" dirty="0">
                <a:solidFill>
                  <a:schemeClr val="lt1"/>
                </a:solidFill>
              </a:rPr>
              <a:t>Matter- Harvey Daniels and Steve </a:t>
            </a:r>
            <a:r>
              <a:rPr lang="en-US" sz="2400" dirty="0" err="1">
                <a:solidFill>
                  <a:schemeClr val="lt1"/>
                </a:solidFill>
              </a:rPr>
              <a:t>Zemelman</a:t>
            </a:r>
            <a:endParaRPr lang="en-US" sz="2400" dirty="0">
              <a:solidFill>
                <a:schemeClr val="lt1"/>
              </a:solidFill>
            </a:endParaRPr>
          </a:p>
          <a:p>
            <a:pPr marL="457200" lvl="0">
              <a:buClr>
                <a:schemeClr val="lt1"/>
              </a:buClr>
              <a:buSzPct val="100000"/>
              <a:buFont typeface="Arial"/>
              <a:buChar char="●"/>
            </a:pPr>
            <a:endParaRPr lang="en-US" sz="2400" dirty="0">
              <a:solidFill>
                <a:schemeClr val="lt1"/>
              </a:solidFill>
            </a:endParaRPr>
          </a:p>
          <a:p>
            <a:pPr marL="457200" lvl="0">
              <a:buClr>
                <a:schemeClr val="lt1"/>
              </a:buClr>
              <a:buSzPct val="100000"/>
              <a:buFont typeface="Arial"/>
              <a:buChar char="●"/>
            </a:pPr>
            <a:r>
              <a:rPr lang="en-US" sz="2400" dirty="0" smtClean="0">
                <a:solidFill>
                  <a:schemeClr val="lt1"/>
                </a:solidFill>
              </a:rPr>
              <a:t> Making </a:t>
            </a:r>
            <a:r>
              <a:rPr lang="en-US" sz="2400" dirty="0">
                <a:solidFill>
                  <a:schemeClr val="lt1"/>
                </a:solidFill>
              </a:rPr>
              <a:t>Thinking Visible- Ron </a:t>
            </a:r>
            <a:r>
              <a:rPr lang="en-US" sz="2400" dirty="0" err="1">
                <a:solidFill>
                  <a:schemeClr val="lt1"/>
                </a:solidFill>
              </a:rPr>
              <a:t>Ritchhart</a:t>
            </a:r>
            <a:r>
              <a:rPr lang="en-US" sz="2400" dirty="0">
                <a:solidFill>
                  <a:schemeClr val="lt1"/>
                </a:solidFill>
              </a:rPr>
              <a:t>, Mark Church, Karin Morrison</a:t>
            </a:r>
          </a:p>
        </p:txBody>
      </p:sp>
    </p:spTree>
    <p:extLst>
      <p:ext uri="{BB962C8B-B14F-4D97-AF65-F5344CB8AC3E}">
        <p14:creationId xmlns:p14="http://schemas.microsoft.com/office/powerpoint/2010/main" val="157185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p:cNvPicPr preferRelativeResize="0"/>
          <p:nvPr/>
        </p:nvPicPr>
        <p:blipFill rotWithShape="1">
          <a:blip r:embed="rId3">
            <a:alphaModFix/>
          </a:blip>
          <a:srcRect l="11061" t="12808" r="12322" b="17934"/>
          <a:stretch/>
        </p:blipFill>
        <p:spPr>
          <a:xfrm>
            <a:off x="791308" y="1899138"/>
            <a:ext cx="5169877" cy="4504895"/>
          </a:xfrm>
          <a:prstGeom prst="rect">
            <a:avLst/>
          </a:prstGeom>
          <a:noFill/>
          <a:ln w="9525" cap="flat">
            <a:solidFill>
              <a:schemeClr val="dk1"/>
            </a:solidFill>
            <a:prstDash val="solid"/>
            <a:round/>
            <a:headEnd type="none" w="med" len="med"/>
            <a:tailEnd type="none" w="med" len="med"/>
          </a:ln>
        </p:spPr>
      </p:pic>
      <p:sp>
        <p:nvSpPr>
          <p:cNvPr id="337" name="Shape 337"/>
          <p:cNvSpPr txBox="1">
            <a:spLocks noGrp="1"/>
          </p:cNvSpPr>
          <p:nvPr>
            <p:ph type="title" idx="4294967295"/>
          </p:nvPr>
        </p:nvSpPr>
        <p:spPr>
          <a:xfrm>
            <a:off x="791308" y="755938"/>
            <a:ext cx="11156852" cy="1143200"/>
          </a:xfrm>
          <a:prstGeom prst="rect">
            <a:avLst/>
          </a:prstGeom>
          <a:noFill/>
          <a:ln>
            <a:noFill/>
          </a:ln>
        </p:spPr>
        <p:txBody>
          <a:bodyPr vert="horz" lIns="121900" tIns="121900" rIns="121900" bIns="121900" rtlCol="0" anchor="b" anchorCtr="0">
            <a:noAutofit/>
          </a:bodyPr>
          <a:lstStyle/>
          <a:p>
            <a:pPr algn="ctr">
              <a:spcBef>
                <a:spcPts val="0"/>
              </a:spcBef>
            </a:pPr>
            <a:r>
              <a:rPr lang="en" sz="3733" b="1" dirty="0" smtClean="0"/>
              <a:t>What do you mean its everyone’s responsibilty to teach Reading?</a:t>
            </a:r>
            <a:endParaRPr lang="en" sz="3733" b="1" dirty="0"/>
          </a:p>
        </p:txBody>
      </p:sp>
    </p:spTree>
    <p:extLst>
      <p:ext uri="{BB962C8B-B14F-4D97-AF65-F5344CB8AC3E}">
        <p14:creationId xmlns:p14="http://schemas.microsoft.com/office/powerpoint/2010/main" val="2033538041"/>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5120" y="1198880"/>
            <a:ext cx="11582400" cy="5509200"/>
          </a:xfrm>
          <a:prstGeom prst="rect">
            <a:avLst/>
          </a:prstGeom>
          <a:noFill/>
        </p:spPr>
        <p:txBody>
          <a:bodyPr wrap="square" rtlCol="0">
            <a:spAutoFit/>
          </a:bodyPr>
          <a:lstStyle/>
          <a:p>
            <a:r>
              <a:rPr lang="en-US" sz="5400" dirty="0" smtClean="0"/>
              <a:t>Reading is:</a:t>
            </a:r>
          </a:p>
          <a:p>
            <a:endParaRPr lang="en-US" sz="2800" dirty="0"/>
          </a:p>
          <a:p>
            <a:pPr marL="457200" indent="-457200">
              <a:buFont typeface="Arial" panose="020B0604020202020204" pitchFamily="34" charset="0"/>
              <a:buChar char="•"/>
            </a:pPr>
            <a:r>
              <a:rPr lang="en-US" sz="3200" dirty="0" smtClean="0"/>
              <a:t>More than just decoding</a:t>
            </a:r>
          </a:p>
          <a:p>
            <a:endParaRPr lang="en-US" sz="3200" dirty="0" smtClean="0"/>
          </a:p>
          <a:p>
            <a:pPr marL="457200" indent="-457200">
              <a:buFont typeface="Arial" panose="020B0604020202020204" pitchFamily="34" charset="0"/>
              <a:buChar char="•"/>
            </a:pPr>
            <a:r>
              <a:rPr lang="en-US" sz="3200" dirty="0" smtClean="0"/>
              <a:t>It is an active, constructive process</a:t>
            </a:r>
          </a:p>
          <a:p>
            <a:endParaRPr lang="en-US" sz="3200" dirty="0" smtClean="0"/>
          </a:p>
          <a:p>
            <a:pPr marL="457200" indent="-457200">
              <a:buFont typeface="Arial" panose="020B0604020202020204" pitchFamily="34" charset="0"/>
              <a:buChar char="•"/>
            </a:pPr>
            <a:r>
              <a:rPr lang="en-US" sz="3200" dirty="0" smtClean="0"/>
              <a:t>Having a repertoire of thinking strategies to use while comprehending texts</a:t>
            </a:r>
          </a:p>
          <a:p>
            <a:endParaRPr lang="en-US" sz="3200" dirty="0" smtClean="0"/>
          </a:p>
          <a:p>
            <a:pPr marL="457200" indent="-457200">
              <a:buFont typeface="Arial" panose="020B0604020202020204" pitchFamily="34" charset="0"/>
              <a:buChar char="•"/>
            </a:pPr>
            <a:endParaRPr lang="en-US" sz="2800" dirty="0"/>
          </a:p>
          <a:p>
            <a:endParaRPr lang="en-US" dirty="0"/>
          </a:p>
        </p:txBody>
      </p:sp>
    </p:spTree>
    <p:extLst>
      <p:ext uri="{BB962C8B-B14F-4D97-AF65-F5344CB8AC3E}">
        <p14:creationId xmlns:p14="http://schemas.microsoft.com/office/powerpoint/2010/main" val="3376994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8338" y="1416676"/>
            <a:ext cx="10609902" cy="3108543"/>
          </a:xfrm>
          <a:prstGeom prst="rect">
            <a:avLst/>
          </a:prstGeom>
        </p:spPr>
        <p:txBody>
          <a:bodyPr wrap="square">
            <a:spAutoFit/>
          </a:bodyPr>
          <a:lstStyle/>
          <a:p>
            <a:r>
              <a:rPr lang="en-US" sz="4400" b="1" dirty="0"/>
              <a:t>“Literacy involves the ability to encode or decode meaning in any of the </a:t>
            </a:r>
            <a:r>
              <a:rPr lang="en-US" sz="4400" b="1" dirty="0" smtClean="0"/>
              <a:t>symbolic </a:t>
            </a:r>
            <a:r>
              <a:rPr lang="en-US" sz="4400" b="1" dirty="0"/>
              <a:t>forms used in the culture</a:t>
            </a:r>
            <a:r>
              <a:rPr lang="en-US" sz="4400" b="1" dirty="0" smtClean="0"/>
              <a:t>.”</a:t>
            </a:r>
          </a:p>
          <a:p>
            <a:endParaRPr lang="en-US" sz="2400" dirty="0"/>
          </a:p>
          <a:p>
            <a:r>
              <a:rPr lang="en-US" sz="2000" dirty="0"/>
              <a:t>–––Eliot Eisner (from “Preparing for Today and Tomorrow” Educational </a:t>
            </a:r>
          </a:p>
          <a:p>
            <a:r>
              <a:rPr lang="en-US" sz="2000" dirty="0"/>
              <a:t>Leadership (2004)</a:t>
            </a:r>
          </a:p>
        </p:txBody>
      </p:sp>
    </p:spTree>
    <p:extLst>
      <p:ext uri="{BB962C8B-B14F-4D97-AF65-F5344CB8AC3E}">
        <p14:creationId xmlns:p14="http://schemas.microsoft.com/office/powerpoint/2010/main" val="3760952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7314" y="1103086"/>
            <a:ext cx="10377715" cy="2677656"/>
          </a:xfrm>
          <a:prstGeom prst="rect">
            <a:avLst/>
          </a:prstGeom>
          <a:noFill/>
        </p:spPr>
        <p:txBody>
          <a:bodyPr wrap="square" rtlCol="0">
            <a:spAutoFit/>
          </a:bodyPr>
          <a:lstStyle/>
          <a:p>
            <a:r>
              <a:rPr lang="en-US" sz="4400" dirty="0" smtClean="0"/>
              <a:t>“ Reading is not just about what is going on in the book- it’s about what’s going on in your head!” </a:t>
            </a:r>
          </a:p>
          <a:p>
            <a:endParaRPr lang="en-US" dirty="0" smtClean="0"/>
          </a:p>
          <a:p>
            <a:r>
              <a:rPr lang="en-US" dirty="0" smtClean="0"/>
              <a:t>Adrienne Gear.</a:t>
            </a:r>
            <a:endParaRPr lang="en-US" dirty="0"/>
          </a:p>
        </p:txBody>
      </p:sp>
    </p:spTree>
    <p:extLst>
      <p:ext uri="{BB962C8B-B14F-4D97-AF65-F5344CB8AC3E}">
        <p14:creationId xmlns:p14="http://schemas.microsoft.com/office/powerpoint/2010/main" val="86032437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26494B6-1467-40D3-9D2C-6096235D25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743</TotalTime>
  <Words>3200</Words>
  <Application>Microsoft Office PowerPoint</Application>
  <PresentationFormat>Widescreen</PresentationFormat>
  <Paragraphs>374</Paragraphs>
  <Slides>58</Slides>
  <Notes>57</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58</vt:i4>
      </vt:variant>
    </vt:vector>
  </HeadingPairs>
  <TitlesOfParts>
    <vt:vector size="78" baseType="lpstr">
      <vt:lpstr>Arial</vt:lpstr>
      <vt:lpstr>Arial Rounded MT Bold</vt:lpstr>
      <vt:lpstr>Calibri</vt:lpstr>
      <vt:lpstr>Calligrapher</vt:lpstr>
      <vt:lpstr>Castellar</vt:lpstr>
      <vt:lpstr>Chalkboard</vt:lpstr>
      <vt:lpstr>Chalkduster</vt:lpstr>
      <vt:lpstr>Comic Sans MS</vt:lpstr>
      <vt:lpstr>Copperplate</vt:lpstr>
      <vt:lpstr>Corsiva</vt:lpstr>
      <vt:lpstr>Goudy Stout</vt:lpstr>
      <vt:lpstr>Gurmukhi MN</vt:lpstr>
      <vt:lpstr>Helvetica Light</vt:lpstr>
      <vt:lpstr>Herald</vt:lpstr>
      <vt:lpstr>Trebuchet MS</vt:lpstr>
      <vt:lpstr>Verdana</vt:lpstr>
      <vt:lpstr>Wingdings</vt:lpstr>
      <vt:lpstr>Wingdings 3</vt:lpstr>
      <vt:lpstr>ヒラギノ明朝 ProN W6</vt:lpstr>
      <vt:lpstr>Facet</vt:lpstr>
      <vt:lpstr>Reading Strategies Beyond the Primary Grades</vt:lpstr>
      <vt:lpstr>PowerPoint Presentation</vt:lpstr>
      <vt:lpstr>PowerPoint Presentation</vt:lpstr>
      <vt:lpstr>PowerPoint Presentation</vt:lpstr>
      <vt:lpstr>PowerPoint Presentation</vt:lpstr>
      <vt:lpstr>What do you mean its everyone’s responsibilty to teach Reading?</vt:lpstr>
      <vt:lpstr>PowerPoint Presentation</vt:lpstr>
      <vt:lpstr>PowerPoint Presentation</vt:lpstr>
      <vt:lpstr>PowerPoint Presentation</vt:lpstr>
      <vt:lpstr>PowerPoint Presentation</vt:lpstr>
      <vt:lpstr>Reading</vt:lpstr>
      <vt:lpstr>PowerPoint Presentation</vt:lpstr>
      <vt:lpstr>PowerPoint Presentation</vt:lpstr>
      <vt:lpstr>PowerPoint Presentation</vt:lpstr>
      <vt:lpstr>Comprehension strategies are not ends in themselves; they are means of helping your students understand what they are reading.   ~ National Reading Panel </vt:lpstr>
      <vt:lpstr>PowerPoint Presentation</vt:lpstr>
      <vt:lpstr>Building and Monitoring Background Knowledge</vt:lpstr>
      <vt:lpstr>Making Connections</vt:lpstr>
      <vt:lpstr>PowerPoint Presentation</vt:lpstr>
      <vt:lpstr>PowerPoint Presentation</vt:lpstr>
      <vt:lpstr>Visualizing- Motion Picture of the Mind</vt:lpstr>
      <vt:lpstr>Inferring</vt:lpstr>
      <vt:lpstr>PowerPoint Presentation</vt:lpstr>
      <vt:lpstr>Determining Importance </vt:lpstr>
      <vt:lpstr>Questioning</vt:lpstr>
      <vt:lpstr>PowerPoint Presentation</vt:lpstr>
      <vt:lpstr>Synthesizing</vt:lpstr>
      <vt:lpstr>PowerPoint Presentation</vt:lpstr>
      <vt:lpstr>Before Reading Strategies Scavenger Hunt</vt:lpstr>
      <vt:lpstr>Anticipation Guide</vt:lpstr>
      <vt:lpstr>PowerPoint Presentation</vt:lpstr>
      <vt:lpstr>Coding Text  </vt:lpstr>
      <vt:lpstr>Double Entry Journals  </vt:lpstr>
      <vt:lpstr>Sketching My Way Through the Text   Drawing simple pictures or diagrams to help conceptualize ideas from the reading.  These are to be quick, simple representations that show the gist, the connections.  An extension to this could be a gallery walk. Post the sketches and groups move through the display of sketches noticing various aspects that each connected with.          http://ditchthattextbook.com/sketchnotes/  </vt:lpstr>
      <vt:lpstr>PowerPoint Presentation</vt:lpstr>
      <vt:lpstr>PowerPoint Presentation</vt:lpstr>
      <vt:lpstr>During Reading Strategies Marginalia</vt:lpstr>
      <vt:lpstr>Interactive Notebooks</vt:lpstr>
      <vt:lpstr>Even Dozen A tool for summarizing material  How do I use Even Dozen?  After students have read a selection of text, divide them into groups of five students.  Divide a piece of large construction paper into 12 boxes.  Next, ask each group to reflect on the content of the text, to identify 12 critical ideas, concepts and to write one idea in each box.  Once all the boxes have been completed, the first student in the group chooses one of the boxes. The student then reviews with the others in the group what they know about the key idea in the box and writes "#1" in the box.  Going clockwise, the second students selects a box, explains what the group knows, and writes "#2" in the square. Then, the second student must tell how the idea in box #2 connects or relates to the idea in box #1. The third student selects a box, explains what they know, and then has to  connect that box to #1 and #2. The group keeps going until the last box is explained and connected.   Allow students to help each other at any time in this review. </vt:lpstr>
      <vt:lpstr>Golden Lines</vt:lpstr>
      <vt:lpstr>PowerPoint Presentation</vt:lpstr>
      <vt:lpstr>PowerPoint Presentation</vt:lpstr>
      <vt:lpstr>Note and Notice</vt:lpstr>
      <vt:lpstr>PowerPoint Presentation</vt:lpstr>
      <vt:lpstr>PowerPoint Presentation</vt:lpstr>
      <vt:lpstr>PowerPoint Presentation</vt:lpstr>
      <vt:lpstr>PowerPoint Presentation</vt:lpstr>
      <vt:lpstr>Why Use the Comprehension Strategies?</vt:lpstr>
      <vt:lpstr>PowerPoint Presentation</vt:lpstr>
      <vt:lpstr>PowerPoint Presentation</vt:lpstr>
      <vt:lpstr>PowerPoint Presentation</vt:lpstr>
      <vt:lpstr>PowerPoint Presentation</vt:lpstr>
      <vt:lpstr>Resources </vt:lpstr>
      <vt:lpstr>PowerPoint Presentation</vt:lpstr>
      <vt:lpstr>PowerPoint Presentation</vt:lpstr>
      <vt:lpstr>Reading 8-Boxes</vt:lpstr>
      <vt:lpstr>PowerPoint Presentation</vt:lpstr>
      <vt:lpstr>PowerPoint Presentation</vt:lpstr>
    </vt:vector>
  </TitlesOfParts>
  <Company>Sun West School Division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Create an Office Mix</dc:title>
  <dc:creator>Danielle Jamieson</dc:creator>
  <cp:keywords/>
  <cp:lastModifiedBy>Danielle Jamieson</cp:lastModifiedBy>
  <cp:revision>64</cp:revision>
  <dcterms:created xsi:type="dcterms:W3CDTF">2014-11-26T16:41:30Z</dcterms:created>
  <dcterms:modified xsi:type="dcterms:W3CDTF">2014-12-08T19:02:04Z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TC043863139991</vt:lpwstr>
  </property>
</Properties>
</file>